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3" r:id="rId5"/>
    <p:sldId id="262" r:id="rId6"/>
    <p:sldId id="265" r:id="rId7"/>
    <p:sldId id="266" r:id="rId8"/>
    <p:sldId id="264" r:id="rId9"/>
    <p:sldId id="267" r:id="rId10"/>
    <p:sldId id="268" r:id="rId11"/>
    <p:sldId id="269" r:id="rId12"/>
    <p:sldId id="273" r:id="rId13"/>
    <p:sldId id="277" r:id="rId14"/>
    <p:sldId id="276" r:id="rId15"/>
    <p:sldId id="275" r:id="rId16"/>
    <p:sldId id="274" r:id="rId17"/>
    <p:sldId id="278" r:id="rId18"/>
    <p:sldId id="279" r:id="rId19"/>
    <p:sldId id="280" r:id="rId20"/>
  </p:sldIdLst>
  <p:sldSz cx="20104100" cy="12566650"/>
  <p:notesSz cx="20104100" cy="1256665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54" autoAdjust="0"/>
  </p:normalViewPr>
  <p:slideViewPr>
    <p:cSldViewPr>
      <p:cViewPr varScale="1">
        <p:scale>
          <a:sx n="53" d="100"/>
          <a:sy n="53" d="100"/>
        </p:scale>
        <p:origin x="-82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85750" indent="-285750">
              <a:buFont typeface="Arial" pitchFamily="34" charset="0"/>
              <a:buChar char="•"/>
              <a:defRPr/>
            </a:pPr>
            <a:r>
              <a:rPr lang="sl-SI" dirty="0" smtClean="0"/>
              <a:t>Informacijsko-komunikacijske tehnologije se v EDP uporabljajo že desetletja</a:t>
            </a:r>
          </a:p>
          <a:p>
            <a:pPr marL="285750" indent="-285750">
              <a:buFont typeface="Arial" pitchFamily="34" charset="0"/>
              <a:buChar char="•"/>
              <a:defRPr/>
            </a:pPr>
            <a:endParaRPr lang="sl-SI" dirty="0" smtClean="0"/>
          </a:p>
          <a:p>
            <a:pPr marL="285750" indent="-285750">
              <a:buFont typeface="Arial" pitchFamily="34" charset="0"/>
              <a:buChar char="•"/>
              <a:defRPr/>
            </a:pPr>
            <a:r>
              <a:rPr lang="sl-SI" dirty="0" smtClean="0"/>
              <a:t>Sisteme zaščite in vodenja, napredne merilne sisteme, IKT, avtomatizacijo omrežja, t.i. “sekundarne sisteme” ... bi lahko že zdavnaj preimenovali v </a:t>
            </a:r>
            <a:r>
              <a:rPr lang="sl-SI" dirty="0" err="1" smtClean="0"/>
              <a:t>Smart</a:t>
            </a:r>
            <a:r>
              <a:rPr lang="sl-SI" dirty="0" smtClean="0"/>
              <a:t> </a:t>
            </a:r>
            <a:r>
              <a:rPr lang="sl-SI" dirty="0" err="1" smtClean="0"/>
              <a:t>Grid</a:t>
            </a:r>
            <a:r>
              <a:rPr lang="sl-SI" dirty="0" smtClean="0"/>
              <a:t> (Aktivna, Pametna omrežja …)</a:t>
            </a:r>
          </a:p>
          <a:p>
            <a:pPr marL="285750" indent="-285750">
              <a:buFont typeface="Arial" pitchFamily="34" charset="0"/>
              <a:buChar char="•"/>
              <a:defRPr/>
            </a:pPr>
            <a:r>
              <a:rPr lang="sl-SI" dirty="0" smtClean="0"/>
              <a:t>EDP v Sloveniji niso nikoli zaostajala in tudi danes v nobenem pogledu ne zaostajajo za razvitimi državami</a:t>
            </a:r>
          </a:p>
          <a:p>
            <a:pPr marL="285750" indent="-285750">
              <a:buFont typeface="Arial" pitchFamily="34" charset="0"/>
              <a:buChar char="•"/>
              <a:defRPr/>
            </a:pPr>
            <a:r>
              <a:rPr lang="sl-SI" dirty="0" smtClean="0"/>
              <a:t>Čeprav EDP po nepisanem pravilu množično uvajajo le preizkušene tehnologije, le te vedno temeljijo na zadnjem stanju tehnike</a:t>
            </a:r>
          </a:p>
          <a:p>
            <a:pPr marL="285750" indent="-285750">
              <a:buFont typeface="Arial" pitchFamily="34" charset="0"/>
              <a:buChar char="•"/>
              <a:defRPr/>
            </a:pPr>
            <a:r>
              <a:rPr lang="sl-SI" dirty="0" smtClean="0"/>
              <a:t>Dinamika uvajanja je odvisna od ekonomičnosti rešitve in velikokrat omejena z razpoložljivimi investicijskimi sredstvi</a:t>
            </a:r>
          </a:p>
          <a:p>
            <a:pPr marL="285750" indent="-285750">
              <a:buFont typeface="Arial" pitchFamily="34" charset="0"/>
              <a:buChar char="•"/>
              <a:defRPr/>
            </a:pPr>
            <a:r>
              <a:rPr lang="sl-SI" dirty="0" smtClean="0"/>
              <a:t>Razvoj vodenja, zaščite, merjenja, telekomunikacij, informatike … je vedno potekal v tesnem sodelovanju z domačo elektroindustrijo, razvojnimi inštituti, znanstveno – izobraževalnimi ustanovami  </a:t>
            </a:r>
          </a:p>
          <a:p>
            <a:pPr marL="285750" indent="-285750">
              <a:buFont typeface="Arial" pitchFamily="34" charset="0"/>
              <a:buChar char="•"/>
              <a:defRPr/>
            </a:pPr>
            <a:r>
              <a:rPr lang="sl-SI" dirty="0" smtClean="0"/>
              <a:t>Mnoga slovenska podjetja so se s produkti, ki so bili razviti in preizkušeni v slovenskih EDP, uspešno uveljavila na tujih trgih</a:t>
            </a:r>
          </a:p>
          <a:p>
            <a:pPr marL="285750" indent="-285750">
              <a:buFont typeface="Arial" pitchFamily="34" charset="0"/>
              <a:buChar char="•"/>
              <a:defRPr/>
            </a:pPr>
            <a:r>
              <a:rPr lang="sl-SI" dirty="0" smtClean="0"/>
              <a:t>splošna spoznanja in predvidevanja nadaljnjega razvoja smo zapisali v Program razvoja pametnih omrežij v Sloveniji. Sodelovali smo tudi pri pripravi Operativnega načrta razvoja. </a:t>
            </a:r>
          </a:p>
          <a:p>
            <a:pPr marL="285750" indent="-285750">
              <a:buFont typeface="Arial" pitchFamily="34" charset="0"/>
              <a:buChar char="•"/>
              <a:defRPr/>
            </a:pPr>
            <a:r>
              <a:rPr lang="sl-SI" dirty="0" smtClean="0"/>
              <a:t>EDP sodelujemo v številnih slovenskih in mednarodnih razvojnih projektih, kar bomo pokazali tudi s prispevki na tej konferenci.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85750" indent="-285750">
              <a:buFont typeface="Arial" pitchFamily="34" charset="0"/>
              <a:buChar char="•"/>
              <a:defRPr/>
            </a:pPr>
            <a:endParaRPr lang="sl-SI"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85750" indent="-285750">
              <a:buFont typeface="Arial" pitchFamily="34" charset="0"/>
              <a:buChar char="•"/>
              <a:defRPr/>
            </a:pPr>
            <a:r>
              <a:rPr lang="sl-SI" dirty="0" smtClean="0"/>
              <a:t>Na področju ocenjevalnika stanja DEES so bili izvedeni pilotni projekti (kot sta </a:t>
            </a:r>
            <a:r>
              <a:rPr lang="sl-SI" dirty="0" err="1" smtClean="0"/>
              <a:t>HiperDNO</a:t>
            </a:r>
            <a:r>
              <a:rPr lang="sl-SI" dirty="0" smtClean="0"/>
              <a:t> in RIP09) z implementacijo DMS produkta. Začetek praktične uporabe srednjeročno.</a:t>
            </a:r>
          </a:p>
          <a:p>
            <a:pPr marL="285750" indent="-285750">
              <a:buFont typeface="Arial" pitchFamily="34" charset="0"/>
              <a:buChar char="•"/>
              <a:defRPr/>
            </a:pPr>
            <a:r>
              <a:rPr lang="sl-SI" dirty="0" smtClean="0"/>
              <a:t>Na področju vizualizacije napetostnih profilov in obremenitev vzdolž DEES so se izvedle funkcionalnosti v okviru katerih se za posamezno točko omrežja izračunavajo napetostne razmere in obremenitve v DCV – SCADA/DMS. </a:t>
            </a:r>
          </a:p>
          <a:p>
            <a:pPr marL="285750" indent="-285750">
              <a:buFont typeface="Arial" pitchFamily="34" charset="0"/>
              <a:buChar char="•"/>
              <a:defRPr/>
            </a:pPr>
            <a:r>
              <a:rPr lang="sl-SI" dirty="0" smtClean="0"/>
              <a:t>Sistem za trajno spremljanje PQ je realiziran v skladu s SONDO</a:t>
            </a:r>
          </a:p>
          <a:p>
            <a:pPr marL="285750" indent="-285750">
              <a:buFont typeface="Arial" pitchFamily="34" charset="0"/>
              <a:buChar char="•"/>
              <a:defRPr/>
            </a:pPr>
            <a:r>
              <a:rPr lang="sl-SI" dirty="0" smtClean="0"/>
              <a:t>Izvori motenj se trenutno določajo s pomočjo permanentnega </a:t>
            </a:r>
            <a:r>
              <a:rPr lang="sl-SI" dirty="0" err="1" smtClean="0"/>
              <a:t>monitoringa</a:t>
            </a:r>
            <a:r>
              <a:rPr lang="sl-SI" dirty="0" smtClean="0"/>
              <a:t> in posameznih meritev na osnovi SIST EN 50160. </a:t>
            </a:r>
          </a:p>
          <a:p>
            <a:pPr marL="285750" indent="-285750">
              <a:buFont typeface="Arial" pitchFamily="34" charset="0"/>
              <a:buChar char="•"/>
              <a:defRPr/>
            </a:pPr>
            <a:r>
              <a:rPr lang="sl-SI" dirty="0" smtClean="0"/>
              <a:t>Regulacija napetosti VN/SN je sistemsko ustrezno rešena in v skladu s SONDO. Potekajo priprave in projekti za pilotno testiranje in vrednotenje regulacije napetosti v SN/NN omrežja. Dinamika razvoja bo odvisna od spodbud in zakonodaje – nove sistemske storitve!</a:t>
            </a:r>
          </a:p>
          <a:p>
            <a:pPr marL="285750" indent="-285750">
              <a:buFont typeface="Arial" pitchFamily="34" charset="0"/>
              <a:buChar char="•"/>
              <a:defRPr/>
            </a:pPr>
            <a:r>
              <a:rPr lang="sl-SI" dirty="0" smtClean="0"/>
              <a:t>Vodenje omrežja, lociranje okvar in podpora zanesljivemu obratovanju je zagotovljena. RTP VN/SN so v celoti daljinsko vodene. Vodenje SN mreže in TP je v polni operativni rabi in uvedeno tam, kjer je to upravičeno.</a:t>
            </a:r>
          </a:p>
          <a:p>
            <a:pPr marL="285750" indent="-285750">
              <a:buFont typeface="Arial" pitchFamily="34" charset="0"/>
              <a:buChar char="•"/>
              <a:defRPr/>
            </a:pPr>
            <a:r>
              <a:rPr lang="sl-SI" dirty="0" smtClean="0"/>
              <a:t>Kompenzacija motenj trenutno ni potrebna (razen </a:t>
            </a:r>
            <a:r>
              <a:rPr lang="sl-SI" dirty="0" err="1" smtClean="0"/>
              <a:t>fliker</a:t>
            </a:r>
            <a:r>
              <a:rPr lang="sl-SI" dirty="0" smtClean="0"/>
              <a:t> – prenos!), po potrebi srednjeročno začetek razvojnih aktivnosti</a:t>
            </a:r>
          </a:p>
          <a:p>
            <a:pPr marL="285750" indent="-285750">
              <a:buFont typeface="Arial" pitchFamily="34" charset="0"/>
              <a:buChar char="•"/>
              <a:defRPr/>
            </a:pPr>
            <a:endParaRPr lang="sl-SI"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85750" indent="-285750">
              <a:buFont typeface="Arial" pitchFamily="34" charset="0"/>
              <a:buChar char="•"/>
              <a:defRPr/>
            </a:pPr>
            <a:r>
              <a:rPr lang="sl-SI" dirty="0" smtClean="0"/>
              <a:t>Lociranje okvar in ločevanje poškodovanih delov omrežja je ustrezno rešeno s sistemom daljinsko krmiljenih stikal, ki z ustreznimi algoritmi omogočajo izolacijo poškodovanega dela omrežja in zagotavljajo zanesljivost obratovanja zdravih delov omrežja. </a:t>
            </a:r>
          </a:p>
          <a:p>
            <a:pPr marL="285750" indent="-285750">
              <a:buFont typeface="Arial" pitchFamily="34" charset="0"/>
              <a:buChar char="•"/>
              <a:defRPr/>
            </a:pPr>
            <a:r>
              <a:rPr lang="sl-SI" dirty="0" smtClean="0"/>
              <a:t>Nadaljnje aktivnosti so predvidene na avtomatski izolaciji poškodovanega dela omrežja in avtomatski vzpostavitvi napajanja v ostalem delu omrežja.</a:t>
            </a:r>
          </a:p>
          <a:p>
            <a:pPr marL="285750" indent="-285750">
              <a:buFont typeface="Arial" pitchFamily="34" charset="0"/>
              <a:buChar char="•"/>
              <a:defRPr/>
            </a:pPr>
            <a:r>
              <a:rPr lang="sl-SI" dirty="0" smtClean="0"/>
              <a:t>Izvajajo se analize stanja in ustreznosti merilnih naprav in opreme daljinskega vodenja pri posameznih proizvajalcih el.en. iz sončnih elektrarn. </a:t>
            </a:r>
          </a:p>
          <a:p>
            <a:pPr marL="285750" indent="-285750">
              <a:buFont typeface="Arial" pitchFamily="34" charset="0"/>
              <a:buChar char="•"/>
              <a:defRPr/>
            </a:pPr>
            <a:r>
              <a:rPr lang="sl-SI" dirty="0" smtClean="0"/>
              <a:t>Nadaljnje aktivnosti so predvidene po integraciji DMS funkcionalnosti v daljinski center vodenja. Predvideno pa je uvajanje kompenzacije z jalovo električno energijo na lokacijah, kjer so razpršeni viri električno zelo </a:t>
            </a:r>
            <a:r>
              <a:rPr lang="sl-SI" dirty="0" err="1" smtClean="0"/>
              <a:t>odddaljeni</a:t>
            </a:r>
            <a:r>
              <a:rPr lang="sl-SI" dirty="0" smtClean="0"/>
              <a:t> od RTP. Trenutno poteka sodelovanje v mednarodnem projektu </a:t>
            </a:r>
            <a:r>
              <a:rPr lang="sl-SI" dirty="0" err="1" smtClean="0"/>
              <a:t>Increase</a:t>
            </a:r>
            <a:r>
              <a:rPr lang="sl-SI" dirty="0" smtClean="0"/>
              <a:t>, kjer je predvidena sistemska regulacija delovne in jalove moči za zagotavljanje kakovosti napetosti omrežja.</a:t>
            </a:r>
          </a:p>
          <a:p>
            <a:pPr marL="285750" indent="-285750">
              <a:buFont typeface="Arial" pitchFamily="34" charset="0"/>
              <a:buChar char="•"/>
              <a:defRPr/>
            </a:pPr>
            <a:endParaRPr lang="sl-SI"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85750" indent="-285750">
              <a:buFont typeface="Arial" pitchFamily="34" charset="0"/>
              <a:buChar char="•"/>
              <a:defRPr/>
            </a:pPr>
            <a:r>
              <a:rPr lang="sl-SI" dirty="0" smtClean="0"/>
              <a:t>Kratkoročna napoved odjema je je funkcionalno realizirana v sistemu vodenja DCV-SCADA/DMA a se uporablja le deloma.</a:t>
            </a:r>
          </a:p>
          <a:p>
            <a:pPr marL="285750" indent="-285750">
              <a:buFont typeface="Arial" pitchFamily="34" charset="0"/>
              <a:buChar char="•"/>
              <a:defRPr/>
            </a:pPr>
            <a:r>
              <a:rPr lang="sl-SI" dirty="0" smtClean="0"/>
              <a:t>Krmiljenje odjema gospodinjskih odjemalcev je bilo deloma preizkušeno, a rezultati niso spodbudni, interesa ni.</a:t>
            </a:r>
          </a:p>
          <a:p>
            <a:pPr marL="285750" indent="-285750">
              <a:buFont typeface="Arial" pitchFamily="34" charset="0"/>
              <a:buChar char="•"/>
              <a:defRPr/>
            </a:pPr>
            <a:r>
              <a:rPr lang="sl-SI" dirty="0" smtClean="0"/>
              <a:t>Krmiljenje odjema večjih odjemalcev je pilotno preizkušeno, a brez ustrezne regulacije in zakonodaje ne bo zaživelo. </a:t>
            </a:r>
          </a:p>
          <a:p>
            <a:pPr marL="285750" indent="-285750">
              <a:buFont typeface="Arial" pitchFamily="34" charset="0"/>
              <a:buChar char="•"/>
              <a:defRPr/>
            </a:pPr>
            <a:r>
              <a:rPr lang="sl-SI" dirty="0" smtClean="0"/>
              <a:t>V primeru sprememb (ekonomika, zakonodaja) se nadaljuje z razvojem. Enako velja tudi za področje kritične konične tarife (zakonodaja!).</a:t>
            </a:r>
          </a:p>
          <a:p>
            <a:pPr marL="285750" indent="-285750">
              <a:buFont typeface="Arial" pitchFamily="34" charset="0"/>
              <a:buChar char="•"/>
              <a:defRPr/>
            </a:pPr>
            <a:endParaRPr lang="sl-SI"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85750" indent="-285750">
              <a:buFont typeface="Arial" pitchFamily="34" charset="0"/>
              <a:buChar char="•"/>
              <a:defRPr/>
            </a:pPr>
            <a:r>
              <a:rPr lang="sl-SI" dirty="0" smtClean="0"/>
              <a:t>Na področju virtualne elektrarne je obdelana problematika na segmentu DR industrije, </a:t>
            </a:r>
          </a:p>
          <a:p>
            <a:pPr marL="285750" indent="-285750">
              <a:buFont typeface="Arial" pitchFamily="34" charset="0"/>
              <a:buChar char="•"/>
              <a:defRPr/>
            </a:pPr>
            <a:r>
              <a:rPr lang="sl-SI" dirty="0" smtClean="0"/>
              <a:t>nadaljevanje razvoja na področju vključitve proizvodnje RV in določitve novih sistemskih storitev.</a:t>
            </a:r>
          </a:p>
          <a:p>
            <a:pPr marL="285750" indent="-285750">
              <a:buFont typeface="Arial" pitchFamily="34" charset="0"/>
              <a:buChar char="•"/>
              <a:defRPr/>
            </a:pPr>
            <a:r>
              <a:rPr lang="sl-SI" dirty="0" smtClean="0"/>
              <a:t>Kratkoročno napovedovanje proizvodnje za DEE trenutno ni potrebno. Razvoj srednjeročno, v primeru ustreznih sistemskih spodbud.</a:t>
            </a:r>
          </a:p>
          <a:p>
            <a:pPr marL="285750" indent="-285750">
              <a:buFont typeface="Arial" pitchFamily="34" charset="0"/>
              <a:buChar char="•"/>
              <a:defRPr/>
            </a:pPr>
            <a:endParaRPr lang="sl-SI"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85750" indent="-285750">
              <a:buFont typeface="Arial" pitchFamily="34" charset="0"/>
              <a:buChar char="•"/>
              <a:defRPr/>
            </a:pPr>
            <a:r>
              <a:rPr lang="sl-SI" dirty="0" smtClean="0"/>
              <a:t>Integracija sistemov za izmenjavo podatkov na trgu z EE je zagotovljena.</a:t>
            </a:r>
          </a:p>
          <a:p>
            <a:pPr marL="285750" indent="-285750">
              <a:buFont typeface="Arial" pitchFamily="34" charset="0"/>
              <a:buChar char="•"/>
              <a:defRPr/>
            </a:pPr>
            <a:r>
              <a:rPr lang="sl-SI" dirty="0" smtClean="0"/>
              <a:t> Integracija tehničnih podsistemov je v intenzivni razvojni fazi. </a:t>
            </a:r>
          </a:p>
          <a:p>
            <a:pPr marL="285750" indent="-285750">
              <a:buFont typeface="Arial" pitchFamily="34" charset="0"/>
              <a:buChar char="•"/>
              <a:defRPr/>
            </a:pPr>
            <a:r>
              <a:rPr lang="sl-SI" dirty="0" smtClean="0"/>
              <a:t>Veliko naporov vlagamo v standardizacijo izmenjave podatkov, kjer aktivno sodelujemo v sekciji za izmenjavo podatkov na energetskem trgu IPET, ki deluje pod okriljem Energetske zbornice Slovenije in je članica evropskega foruma za izmenjavo poslovnih podatkov na področju energetike (</a:t>
            </a:r>
            <a:r>
              <a:rPr lang="sl-SI" dirty="0" err="1" smtClean="0"/>
              <a:t>ebIX</a:t>
            </a:r>
            <a:r>
              <a:rPr lang="sl-SI" dirty="0" smtClean="0"/>
              <a:t>). </a:t>
            </a:r>
          </a:p>
          <a:p>
            <a:pPr marL="285750" indent="-285750">
              <a:buFont typeface="Arial" pitchFamily="34" charset="0"/>
              <a:buChar char="•"/>
              <a:defRPr/>
            </a:pPr>
            <a:r>
              <a:rPr lang="sl-SI" dirty="0" smtClean="0"/>
              <a:t>Prav tako smo aktivni na področju CIM modeliranja.</a:t>
            </a:r>
          </a:p>
          <a:p>
            <a:pPr marL="285750" indent="-285750">
              <a:buFont typeface="Arial" pitchFamily="34" charset="0"/>
              <a:buChar char="•"/>
              <a:defRPr/>
            </a:pPr>
            <a:endParaRPr lang="sl-SI"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85750" indent="-285750">
              <a:buFont typeface="Arial" pitchFamily="34" charset="0"/>
              <a:buChar char="•"/>
              <a:defRPr/>
            </a:pPr>
            <a:r>
              <a:rPr lang="sl-SI" dirty="0" smtClean="0"/>
              <a:t>Flex4Grid</a:t>
            </a:r>
          </a:p>
          <a:p>
            <a:pPr marL="0" indent="0">
              <a:buFont typeface="Arial" pitchFamily="34" charset="0"/>
              <a:buNone/>
              <a:defRPr/>
            </a:pPr>
            <a:r>
              <a:rPr lang="sl-SI" dirty="0" smtClean="0"/>
              <a:t>	Projekt se osredotoča na razvoj odprtega tehnološkega sistema za upravljanje podatkov in zagotavljanje storitev, ki bodo omogočale upravljanje prožnosti uporabnikov 	distribucijskega omrežja, tako pri porabi, kakor tudi pri proizvodnji električne energije. Prožnost uporabnika pomeni, da je sposoben prilagajati porabo ali proizvodnjo potrebam 	drugih deležnikov v sistemu in bi bil lahko za svoje prilagajanje nagrajen. Elektrodistribucijska podjetja bodo lahko izrabila to prožnost za zniževanje koničnih obremenitev ter 	razkoraka med porabo in razpršeno proizvodnjo energije. Drugi oz. novi udeleženci pa bodo lahko na trgu električne energije ponujali svoje nove storitve na osnovi podatkov in 	odprtih vmesnikov tehnološkega sistema Flex4Grid.</a:t>
            </a:r>
          </a:p>
          <a:p>
            <a:pPr marL="0" indent="0">
              <a:buFont typeface="Arial" pitchFamily="34" charset="0"/>
              <a:buNone/>
              <a:defRPr/>
            </a:pPr>
            <a:r>
              <a:rPr lang="sl-SI" dirty="0" err="1" smtClean="0"/>
              <a:t>Hybrid</a:t>
            </a:r>
            <a:r>
              <a:rPr lang="sl-SI" dirty="0" smtClean="0"/>
              <a:t> – VPP4DSO (</a:t>
            </a:r>
            <a:r>
              <a:rPr lang="sl-SI" dirty="0" err="1" smtClean="0"/>
              <a:t>hybrid</a:t>
            </a:r>
            <a:r>
              <a:rPr lang="sl-SI" dirty="0" smtClean="0"/>
              <a:t> </a:t>
            </a:r>
            <a:r>
              <a:rPr lang="sl-SI" dirty="0" err="1" smtClean="0"/>
              <a:t>Virtual</a:t>
            </a:r>
            <a:r>
              <a:rPr lang="sl-SI" dirty="0" smtClean="0"/>
              <a:t> </a:t>
            </a:r>
            <a:r>
              <a:rPr lang="sl-SI" dirty="0" err="1" smtClean="0"/>
              <a:t>Power</a:t>
            </a:r>
            <a:r>
              <a:rPr lang="sl-SI" dirty="0" smtClean="0"/>
              <a:t> </a:t>
            </a:r>
            <a:r>
              <a:rPr lang="sl-SI" dirty="0" err="1" smtClean="0"/>
              <a:t>Plant</a:t>
            </a:r>
            <a:r>
              <a:rPr lang="sl-SI" dirty="0" smtClean="0"/>
              <a:t> </a:t>
            </a:r>
            <a:r>
              <a:rPr lang="sl-SI" dirty="0" err="1" smtClean="0"/>
              <a:t>for</a:t>
            </a:r>
            <a:r>
              <a:rPr lang="sl-SI" dirty="0" smtClean="0"/>
              <a:t> DSO):</a:t>
            </a:r>
          </a:p>
          <a:p>
            <a:pPr marL="0" indent="0">
              <a:buFont typeface="Arial" pitchFamily="34" charset="0"/>
              <a:buNone/>
              <a:defRPr/>
            </a:pPr>
            <a:r>
              <a:rPr lang="sl-SI" dirty="0" smtClean="0"/>
              <a:t>	V projektu se bo raziskalo možnosti za Aktivno upravljanje bremen in proizvodnje iz obnovljivih virov energije s poudarkom na distribucijskem omrežju. R&amp;R projekt je potrjen in 	sofinanciran s strani Avstrijske vlade.</a:t>
            </a:r>
          </a:p>
          <a:p>
            <a:pPr marL="0" indent="0">
              <a:buFont typeface="Arial" pitchFamily="34" charset="0"/>
              <a:buNone/>
              <a:defRPr/>
            </a:pPr>
            <a:r>
              <a:rPr lang="sl-SI" dirty="0" smtClean="0"/>
              <a:t>	Namen projekta je razvoj in ocena koncepta hibridne virtualne elektrarne (VE). VE namreč  omogoča izvedbo sistemskih storitev prilagajanja odjema in/ali proizvodnje iz OVE na 	strani uporabnikov omrežja. V tem projektu je poudarek predvsem na potrebah in zahtevah operaterja distribucijskega omrežja. V nadaljevanju se v projektu razišče tudi možnosti 	uporabe VE na tržnem segmentu, to je na maloprodajnem trgu s produkti električne energije in zato je obvezna udeležba dobaviteljev električne energije. Proti koncu projekta pa se 	bo združilo oba koncepta, to je zahtev omrežja in zmožnosti tržnih igralcev in se podalo zaključke o uporabnosti VE za oba akterja. V projektu bodo tudi identificirane in ovrednotene 	tehnične in druge ovire za vzpostavitev VE, ločeno za Avstrijo in ločeno za Slovenijo</a:t>
            </a:r>
          </a:p>
          <a:p>
            <a:pPr marL="0" indent="0">
              <a:buFont typeface="Arial" pitchFamily="34" charset="0"/>
              <a:buNone/>
              <a:defRPr/>
            </a:pPr>
            <a:r>
              <a:rPr lang="sl-SI" dirty="0" smtClean="0"/>
              <a:t>SUNSEED (</a:t>
            </a:r>
            <a:r>
              <a:rPr lang="sl-SI" dirty="0" err="1" smtClean="0"/>
              <a:t>Sustainable</a:t>
            </a:r>
            <a:r>
              <a:rPr lang="sl-SI" dirty="0" smtClean="0"/>
              <a:t> </a:t>
            </a:r>
            <a:r>
              <a:rPr lang="sl-SI" dirty="0" err="1" smtClean="0"/>
              <a:t>and</a:t>
            </a:r>
            <a:r>
              <a:rPr lang="sl-SI" dirty="0" smtClean="0"/>
              <a:t> </a:t>
            </a:r>
            <a:r>
              <a:rPr lang="sl-SI" dirty="0" err="1" smtClean="0"/>
              <a:t>Robust</a:t>
            </a:r>
            <a:r>
              <a:rPr lang="sl-SI" dirty="0" smtClean="0"/>
              <a:t> </a:t>
            </a:r>
            <a:r>
              <a:rPr lang="sl-SI" dirty="0" err="1" smtClean="0"/>
              <a:t>Networking</a:t>
            </a:r>
            <a:r>
              <a:rPr lang="sl-SI" dirty="0" smtClean="0"/>
              <a:t> </a:t>
            </a:r>
            <a:r>
              <a:rPr lang="sl-SI" dirty="0" err="1" smtClean="0"/>
              <a:t>for</a:t>
            </a:r>
            <a:r>
              <a:rPr lang="sl-SI" dirty="0" smtClean="0"/>
              <a:t> </a:t>
            </a:r>
            <a:r>
              <a:rPr lang="sl-SI" dirty="0" err="1" smtClean="0"/>
              <a:t>Smart</a:t>
            </a:r>
            <a:r>
              <a:rPr lang="sl-SI" dirty="0" smtClean="0"/>
              <a:t> </a:t>
            </a:r>
            <a:r>
              <a:rPr lang="sl-SI" dirty="0" err="1" smtClean="0"/>
              <a:t>Electricity</a:t>
            </a:r>
            <a:r>
              <a:rPr lang="sl-SI" dirty="0" smtClean="0"/>
              <a:t> </a:t>
            </a:r>
            <a:r>
              <a:rPr lang="sl-SI" dirty="0" err="1" smtClean="0"/>
              <a:t>Distribution</a:t>
            </a:r>
            <a:r>
              <a:rPr lang="sl-SI" dirty="0" smtClean="0"/>
              <a:t>)</a:t>
            </a:r>
          </a:p>
          <a:p>
            <a:pPr marL="0" indent="0">
              <a:buFont typeface="Arial" pitchFamily="34" charset="0"/>
              <a:buNone/>
              <a:defRPr/>
            </a:pPr>
            <a:r>
              <a:rPr lang="sl-SI" dirty="0" smtClean="0"/>
              <a:t>	Projekt predlaga razvojni pristop uporabe že prisotnih in razvijajočih se telekomunikacijskih omrežij in tehnologij operaterja distribucijskega omrežja in operaterja 	telekomunikacijskih omrežij. Namen je postaviti enovito in enostavno povezljivo komunikacijsko infrastrukturo skupaj z ustreznimi poslovnimi modeli, ki bo omogočala uporabo 	odprtih servisov v bodočih pametnih omrežjih. Projekt definira referenčne primere uporabe s katerimi se  bodo preverjali rezultati projekta. Eden izmed ključnih je vzpostavitev 	platforme za napredno upravljanje distribucijskega omrežja (ADNMSP – </a:t>
            </a:r>
            <a:r>
              <a:rPr lang="sl-SI" dirty="0" err="1" smtClean="0"/>
              <a:t>Advance</a:t>
            </a:r>
            <a:r>
              <a:rPr lang="sl-SI" dirty="0" smtClean="0"/>
              <a:t> </a:t>
            </a:r>
            <a:r>
              <a:rPr lang="sl-SI" dirty="0" err="1" smtClean="0"/>
              <a:t>Distribution</a:t>
            </a:r>
            <a:r>
              <a:rPr lang="sl-SI" dirty="0" smtClean="0"/>
              <a:t> </a:t>
            </a:r>
            <a:r>
              <a:rPr lang="sl-SI" dirty="0" err="1" smtClean="0"/>
              <a:t>Network</a:t>
            </a:r>
            <a:r>
              <a:rPr lang="sl-SI" dirty="0" smtClean="0"/>
              <a:t> </a:t>
            </a:r>
            <a:r>
              <a:rPr lang="sl-SI" dirty="0" err="1" smtClean="0"/>
              <a:t>Management</a:t>
            </a:r>
            <a:r>
              <a:rPr lang="sl-SI" dirty="0" smtClean="0"/>
              <a:t> </a:t>
            </a:r>
            <a:r>
              <a:rPr lang="sl-SI" dirty="0" err="1" smtClean="0"/>
              <a:t>System</a:t>
            </a:r>
            <a:r>
              <a:rPr lang="sl-SI" dirty="0" smtClean="0"/>
              <a:t> Platform), ki bo v realnem času zajemala obratovalne 	podatke iz posameznih ključnih točk nizkonapetostnega omrežja z WAMS napravami. Z </a:t>
            </a:r>
            <a:r>
              <a:rPr lang="sl-SI" dirty="0" err="1" smtClean="0"/>
              <a:t>ocenjevalnikom</a:t>
            </a:r>
            <a:r>
              <a:rPr lang="sl-SI" dirty="0" smtClean="0"/>
              <a:t> stanja bodo ostalim manjkajočim vozliščem dodane še virtualne meritve, kar 	pomeni, da bo distribucijskemu omrežju v realnem času zagotovljena popolna </a:t>
            </a:r>
            <a:r>
              <a:rPr lang="sl-SI" dirty="0" err="1" smtClean="0"/>
              <a:t>observabilnost</a:t>
            </a:r>
            <a:r>
              <a:rPr lang="sl-SI" dirty="0" smtClean="0"/>
              <a:t> spremenljivk stanj vse od napajalnega RTP pa do končnega uporabnika omrežja.</a:t>
            </a:r>
          </a:p>
          <a:p>
            <a:pPr marL="0" indent="0">
              <a:buFont typeface="Arial" pitchFamily="34" charset="0"/>
              <a:buNone/>
              <a:defRPr/>
            </a:pPr>
            <a:r>
              <a:rPr lang="sl-SI" dirty="0" smtClean="0"/>
              <a:t>INCREASE</a:t>
            </a:r>
          </a:p>
          <a:p>
            <a:pPr marL="0" indent="0">
              <a:buFont typeface="Arial" pitchFamily="34" charset="0"/>
              <a:buNone/>
              <a:defRPr/>
            </a:pPr>
            <a:r>
              <a:rPr lang="sl-SI" dirty="0" smtClean="0"/>
              <a:t>	Osnovni cilj projekta INCREASE predstavlja razvoj konceptov vodenja in regulacije napetosti, ki bodo omogočili  dodatno vključevanje razpršenih virov v distribucijska omrežja. Z 	navedenim bi predvidoma omogočili cenejše vključevanje le teh v sicer preobremenjena omrežja, omenjene funkcionalnosti pa bi zagotovili tudi z razvojem dodatnih sistemskih  	storitev, ki bi hkrati predstavljale tudi zametke bodoče EU zakonodaje. V okviru projekta poleg sodelovanja pri razvoju konceptov vodenja distribucijskih omrežij zagotavljamo tudi 	demonstracijsko okolje za testiranje in ovrednotenje regulacijskih mehanizmov, ki bodo omogočili vgrajevanje večjega števila razpršenih virov.</a:t>
            </a:r>
          </a:p>
          <a:p>
            <a:pPr marL="0" indent="0">
              <a:buFont typeface="Arial" pitchFamily="34" charset="0"/>
              <a:buNone/>
              <a:defRPr/>
            </a:pPr>
            <a:r>
              <a:rPr lang="sl-SI" dirty="0" smtClean="0"/>
              <a:t>STORY (</a:t>
            </a:r>
            <a:r>
              <a:rPr lang="sl-SI" dirty="0" err="1" smtClean="0"/>
              <a:t>Added</a:t>
            </a:r>
            <a:r>
              <a:rPr lang="sl-SI" dirty="0" smtClean="0"/>
              <a:t> </a:t>
            </a:r>
            <a:r>
              <a:rPr lang="sl-SI" dirty="0" err="1" smtClean="0"/>
              <a:t>value</a:t>
            </a:r>
            <a:r>
              <a:rPr lang="sl-SI" dirty="0" smtClean="0"/>
              <a:t> </a:t>
            </a:r>
            <a:r>
              <a:rPr lang="sl-SI" dirty="0" err="1" smtClean="0"/>
              <a:t>of</a:t>
            </a:r>
            <a:r>
              <a:rPr lang="sl-SI" dirty="0" smtClean="0"/>
              <a:t> </a:t>
            </a:r>
            <a:r>
              <a:rPr lang="sl-SI" dirty="0" err="1" smtClean="0"/>
              <a:t>STORage</a:t>
            </a:r>
            <a:r>
              <a:rPr lang="sl-SI" dirty="0" smtClean="0"/>
              <a:t> in </a:t>
            </a:r>
            <a:r>
              <a:rPr lang="sl-SI" dirty="0" err="1" smtClean="0"/>
              <a:t>distribution</a:t>
            </a:r>
            <a:r>
              <a:rPr lang="sl-SI" dirty="0" smtClean="0"/>
              <a:t> </a:t>
            </a:r>
            <a:r>
              <a:rPr lang="sl-SI" dirty="0" err="1" smtClean="0"/>
              <a:t>sYstems</a:t>
            </a:r>
            <a:r>
              <a:rPr lang="sl-SI" dirty="0" smtClean="0"/>
              <a:t>)</a:t>
            </a:r>
          </a:p>
          <a:p>
            <a:pPr marL="0" indent="0">
              <a:buFont typeface="Arial" pitchFamily="34" charset="0"/>
              <a:buNone/>
              <a:defRPr/>
            </a:pPr>
            <a:r>
              <a:rPr lang="sl-SI" dirty="0" smtClean="0"/>
              <a:t>	Razvojno inovacijski projekt naj bi v luči inovativnih pristopov demonstriral praktično uporabo različnih tehnologij hranjenja energije. V projektu bomo omogočili testiranje uporabe 	večjega hranilnika energije z uporabo svinčenih akumulatorjev najsodobnejše tehnologije v dveh različnih distribucijskih okoljih. Prva demonstracija bo potekala v transformatorski 	postaji s tipično gospodinjskim odjemom, druga pa v tipičnem industrijskem okolju.  Preizkušeno bo delovanje hranilnika v čim bolj univerzalni izvedbi, ki naj bi omogočala 	enostavno up	orabo v različnih okoljih. Poleg zagotavljanja demonstracijskega okolja bomo aktivno sodelovali tudi na področju načrtovanja strojne opreme in tipiziranju ostalih 	tehnoloških rešitev ( telekomunikacije, prenosi podatkov, merilni sistemi itd. )</a:t>
            </a:r>
          </a:p>
          <a:p>
            <a:pPr marL="0" indent="0">
              <a:buFont typeface="Arial" pitchFamily="34" charset="0"/>
              <a:buNone/>
              <a:defRPr/>
            </a:pPr>
            <a:endParaRPr lang="sl-SI"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indent="0">
              <a:buFont typeface="Arial" pitchFamily="34" charset="0"/>
              <a:buNone/>
              <a:defRPr/>
            </a:pPr>
            <a:r>
              <a:rPr lang="sl-SI" dirty="0" smtClean="0"/>
              <a:t>Projekt bo ob sodelovanju japonskega podjetja Hitachi in slovenske industrije na področju pametnih omrežij izvedel demonstracijo najnaprednejših tehnologi s področja distribucije električne energije in sistemov upravljanja z električno energijo.</a:t>
            </a:r>
          </a:p>
          <a:p>
            <a:pPr marL="0" indent="0">
              <a:buFont typeface="Arial" pitchFamily="34" charset="0"/>
              <a:buNone/>
              <a:defRPr/>
            </a:pPr>
            <a:endParaRPr lang="sl-SI" dirty="0" smtClean="0"/>
          </a:p>
          <a:p>
            <a:pPr marL="0" indent="0">
              <a:buFont typeface="Arial" pitchFamily="34" charset="0"/>
              <a:buNone/>
              <a:defRPr/>
            </a:pPr>
            <a:r>
              <a:rPr lang="sl-SI" dirty="0" smtClean="0"/>
              <a:t>Kot aktivni udeleženci so v projektu predvidena tudi slovenska EDP, ki bodo za različne projektne  sklope zagotavljala ustrezna demonstracijska okolja. EDP v projektu nastopajo enotno v okviru GIZ distribucije električne energije, kjer člani v okviru  Projektne skupine za pametna omrežja pri projektu aktivno sodelujejo že od samega začetka. Poleg nabora primernih funkcionalnosti pametnih omrežij so bile v okviru delovanja skupine določene tudi predvidene  demo lokacije, kar je predstavljalo osnova za pripravo Študije izvedljivosti. </a:t>
            </a:r>
          </a:p>
          <a:p>
            <a:pPr marL="0" indent="0">
              <a:buFont typeface="Arial" pitchFamily="34" charset="0"/>
              <a:buNone/>
              <a:defRPr/>
            </a:pPr>
            <a:endParaRPr lang="sl-SI" dirty="0" smtClean="0"/>
          </a:p>
          <a:p>
            <a:pPr marL="0" indent="0">
              <a:buFont typeface="Arial" pitchFamily="34" charset="0"/>
              <a:buNone/>
              <a:defRPr/>
            </a:pPr>
            <a:r>
              <a:rPr lang="sl-SI" dirty="0" smtClean="0"/>
              <a:t>Priprava sporazuma za demonstracijski projekt pametnih skupnosti in pametnih omrežij v Sloveniji:</a:t>
            </a:r>
          </a:p>
          <a:p>
            <a:pPr marL="0" indent="0">
              <a:buFont typeface="Arial" pitchFamily="34" charset="0"/>
              <a:buNone/>
              <a:defRPr/>
            </a:pPr>
            <a:r>
              <a:rPr lang="sl-SI" dirty="0" smtClean="0"/>
              <a:t>	Način sodelovanja</a:t>
            </a:r>
          </a:p>
          <a:p>
            <a:pPr marL="0" indent="0">
              <a:buFont typeface="Arial" pitchFamily="34" charset="0"/>
              <a:buNone/>
              <a:defRPr/>
            </a:pPr>
            <a:r>
              <a:rPr lang="sl-SI" dirty="0" smtClean="0"/>
              <a:t>	Obveznosti izvajalca</a:t>
            </a:r>
          </a:p>
          <a:p>
            <a:pPr marL="0" indent="0">
              <a:buFont typeface="Arial" pitchFamily="34" charset="0"/>
              <a:buNone/>
              <a:defRPr/>
            </a:pPr>
            <a:r>
              <a:rPr lang="sl-SI" dirty="0" smtClean="0"/>
              <a:t>	Naloge EDP</a:t>
            </a:r>
          </a:p>
          <a:p>
            <a:pPr marL="0" indent="0">
              <a:buFont typeface="Arial" pitchFamily="34" charset="0"/>
              <a:buNone/>
              <a:defRPr/>
            </a:pPr>
            <a:r>
              <a:rPr lang="sl-SI" dirty="0" smtClean="0"/>
              <a:t>	Zagotovljen poligon za demonstracijske projekte</a:t>
            </a:r>
          </a:p>
          <a:p>
            <a:pPr marL="0" indent="0">
              <a:buFont typeface="Arial" pitchFamily="34" charset="0"/>
              <a:buNone/>
              <a:defRPr/>
            </a:pPr>
            <a:endParaRPr lang="sl-SI" dirty="0" smtClean="0"/>
          </a:p>
          <a:p>
            <a:pPr marL="0" indent="0">
              <a:buFont typeface="Arial" pitchFamily="34" charset="0"/>
              <a:buNone/>
              <a:defRPr/>
            </a:pPr>
            <a:r>
              <a:rPr lang="sl-SI" dirty="0" smtClean="0"/>
              <a:t>Ključne prepoznane funkcionalnosti s strani EDP se v celoti skladajo z demonstracijskim  projektom in predstavljenimi vsebinam izvajalcev študije izvedljivosti</a:t>
            </a:r>
          </a:p>
          <a:p>
            <a:pPr marL="0" indent="0">
              <a:buFont typeface="Arial" pitchFamily="34" charset="0"/>
              <a:buNone/>
              <a:defRPr/>
            </a:pPr>
            <a:r>
              <a:rPr lang="sl-SI" dirty="0" smtClean="0"/>
              <a:t>V teku je priprava končnih usmeritev za izvedbo demonstracijskega projekta</a:t>
            </a:r>
          </a:p>
          <a:p>
            <a:pPr marL="0" indent="0">
              <a:buFont typeface="Arial" pitchFamily="34" charset="0"/>
              <a:buNone/>
              <a:defRPr/>
            </a:pPr>
            <a:r>
              <a:rPr lang="sl-SI" dirty="0" smtClean="0"/>
              <a:t>Pričetek projekta je predviden še v letu 2016, zaključek pa v letu 2018/19.</a:t>
            </a:r>
          </a:p>
          <a:p>
            <a:pPr marL="0" indent="0">
              <a:buFont typeface="Arial" pitchFamily="34" charset="0"/>
              <a:buNone/>
              <a:defRPr/>
            </a:pPr>
            <a:endParaRPr lang="sl-SI"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indent="0">
              <a:buFont typeface="Arial" pitchFamily="34" charset="0"/>
              <a:buNone/>
              <a:defRPr/>
            </a:pPr>
            <a:r>
              <a:rPr lang="sl-SI" dirty="0" smtClean="0"/>
              <a:t>EDP imamo jasno strategijo razvoja pametnih omrežij. Svoje sposobnosti in znanje dokazujemo s sodelovanjem v zahtevnih mednarodnih projektih. </a:t>
            </a:r>
          </a:p>
          <a:p>
            <a:pPr marL="0" indent="0">
              <a:buFont typeface="Arial" pitchFamily="34" charset="0"/>
              <a:buNone/>
              <a:defRPr/>
            </a:pPr>
            <a:endParaRPr lang="sl-SI"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sl-SI" dirty="0" smtClean="0"/>
              <a:t>Pametna omrežja so omrežja prihodnosti. Za njihovo učinkovito uvedbo je ključno usklajeno delovanje na tehnološkem, regulatornem, ekonomskem in sociološkem področju. Če se bo katerokoli od navedenih področij zanemarilo, bo uvedba pametnih omrežij neuspešna, posledično pa zagotovo neuspešno tudi izpolnjevanje evropskih zavez 20-20-20, ki se jim je Republika Slovenija zavezala.</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sl-SI"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sl-SI" dirty="0" smtClean="0"/>
              <a:t>Žal temu ne sledita zakonodajni in </a:t>
            </a:r>
            <a:r>
              <a:rPr lang="sl-SI" dirty="0" err="1" smtClean="0"/>
              <a:t>regulatorni</a:t>
            </a:r>
            <a:r>
              <a:rPr lang="sl-SI" dirty="0" smtClean="0"/>
              <a:t> okvir. Problem je, da projekti pametnih omrežij prinašajo širšo družbeno korist, za distribucijska podjetja pa je dostikrat strošek višji kot prihranki.</a:t>
            </a:r>
          </a:p>
          <a:p>
            <a:pPr marL="0" indent="0">
              <a:buFont typeface="Arial" pitchFamily="34" charset="0"/>
              <a:buNone/>
              <a:defRPr/>
            </a:pPr>
            <a:endParaRPr lang="sl-SI" dirty="0" smtClean="0"/>
          </a:p>
          <a:p>
            <a:pPr marL="0" indent="0">
              <a:buFont typeface="Arial" pitchFamily="34" charset="0"/>
              <a:buNone/>
              <a:defRPr/>
            </a:pPr>
            <a:r>
              <a:rPr lang="sl-SI" dirty="0" smtClean="0"/>
              <a:t>Ponujajo priložnost tudi za številna nova, inovativna mala in srednja podjetja, ki so v evropskih državah danes gonilo razvoja gospodarstva. Vsa ta podjetja nujno potrebujejo demonstracijske projekte za preizkušanje svojih izdelkov ali storitev, ki jih bodo tržili na globalnih trgih.</a:t>
            </a:r>
          </a:p>
          <a:p>
            <a:pPr marL="0" indent="0">
              <a:buFont typeface="Arial" pitchFamily="34" charset="0"/>
              <a:buNone/>
              <a:defRPr/>
            </a:pPr>
            <a:endParaRPr lang="sl-SI" dirty="0" smtClean="0"/>
          </a:p>
          <a:p>
            <a:pPr marL="0" indent="0">
              <a:buFont typeface="Arial" pitchFamily="34" charset="0"/>
              <a:buNone/>
              <a:defRPr/>
            </a:pPr>
            <a:r>
              <a:rPr lang="sl-SI" dirty="0" smtClean="0"/>
              <a:t>To pa je priložnost za plodno sodelovanje med slovensko industrijo, razvojnimi institucijami, fakultetami in EDP.</a:t>
            </a:r>
          </a:p>
          <a:p>
            <a:pPr marL="0" indent="0">
              <a:buFont typeface="Arial" pitchFamily="34" charset="0"/>
              <a:buNone/>
              <a:defRPr/>
            </a:pPr>
            <a:endParaRPr lang="sl-SI" dirty="0" smtClean="0"/>
          </a:p>
          <a:p>
            <a:pPr marL="0" indent="0">
              <a:buFont typeface="Arial" pitchFamily="34" charset="0"/>
              <a:buNone/>
              <a:defRPr/>
            </a:pPr>
            <a:endParaRPr lang="sl-SI" dirty="0" smtClean="0"/>
          </a:p>
          <a:p>
            <a:pPr marL="0" indent="0">
              <a:buFont typeface="Arial" pitchFamily="34" charset="0"/>
              <a:buNone/>
              <a:defRPr/>
            </a:pPr>
            <a:endParaRPr lang="sl-SI"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sl-SI" dirty="0" smtClean="0"/>
              <a:t>V petdesetih letih prejšnjega stoletja je potekala v nekdanji skupni državi intenzivna izgradnja industrije, le ta pa je bila v tesni zvezi z izgradnjo elektroenergetskega sistema. Iz tedanje Sovjetske zveze je bil v našo deželo prenesen tudi model distribucijskega omrežja s transformacijo 110/35 kV in 35/10 kV in izjemoma 35/20 kV, kjer je bilo omrežje 20 kV iz časov KDE (Kranjske deželne elektrarne) že dovolj obsežno. V tedanjem planskem sistemu gospodarstva so bile za potrebe izgradnje elektroenergetskega sistema osnovane tovarne in druge strokovne organizacije, med drugimi: Litostroj Ljubljana , Rade Končar Zagreb, </a:t>
            </a:r>
            <a:r>
              <a:rPr lang="sl-SI" dirty="0" err="1" smtClean="0"/>
              <a:t>Energoinvest</a:t>
            </a:r>
            <a:r>
              <a:rPr lang="sl-SI" dirty="0" smtClean="0"/>
              <a:t> Sarajevo, </a:t>
            </a:r>
            <a:r>
              <a:rPr lang="sl-SI" dirty="0" err="1" smtClean="0"/>
              <a:t>Hidromontaža</a:t>
            </a:r>
            <a:r>
              <a:rPr lang="sl-SI" dirty="0" smtClean="0"/>
              <a:t> Maribor, TELA Ljubljana, Iskra Števci Kranj, </a:t>
            </a:r>
            <a:r>
              <a:rPr lang="sl-SI" dirty="0" err="1" smtClean="0"/>
              <a:t>Elektroinštitut</a:t>
            </a:r>
            <a:r>
              <a:rPr lang="sl-SI" dirty="0" smtClean="0"/>
              <a:t> Milan Vidmar Ljubljana, Inženirski biro </a:t>
            </a:r>
            <a:r>
              <a:rPr lang="sl-SI" dirty="0" err="1" smtClean="0"/>
              <a:t>Elektroprojekt</a:t>
            </a:r>
            <a:r>
              <a:rPr lang="sl-SI" dirty="0" smtClean="0"/>
              <a:t> Ljubljana, </a:t>
            </a:r>
            <a:r>
              <a:rPr lang="sl-SI" dirty="0" err="1" smtClean="0"/>
              <a:t>Elektronabava</a:t>
            </a:r>
            <a:r>
              <a:rPr lang="sl-SI" dirty="0" smtClean="0"/>
              <a:t> Ljubljana, </a:t>
            </a:r>
            <a:r>
              <a:rPr lang="sl-SI" dirty="0" err="1" smtClean="0"/>
              <a:t>Elektroelement</a:t>
            </a:r>
            <a:r>
              <a:rPr lang="sl-SI" dirty="0" smtClean="0"/>
              <a:t> Izlake, Jambor Črnuče.</a:t>
            </a:r>
          </a:p>
          <a:p>
            <a:r>
              <a:rPr lang="sl-SI" dirty="0" smtClean="0"/>
              <a:t>V petdesetih letih prejšnjega stoletja je Elektrogospodarska skupnost Slovenije zgradila Dispečerski center v Ljubljani, na lokaciji Hajdrihova 2. Prva računalniška centra vodenja sta bila zgrajena v poznih 60-tih na Zlatem polju za potrebe Elektro Gorenjske in na Dravskih elektrarnah, takrat poimenovan kot Dispečerski center Dravskih elektrarn na Vetrinjski ulici 2 v Mariboru. </a:t>
            </a:r>
          </a:p>
          <a:p>
            <a:r>
              <a:rPr lang="sl-SI" dirty="0" smtClean="0"/>
              <a:t>V tistem času je bil v RTP 110/SN in večjih RTP 35/SN vedno prisoten dežurni stikalec. V RTP je bila stikalna plošča z enopolno shemo, s pokazali položajev ločilnikov in s komandno potrdilnimi stikali odklopnikov. Relejni zaščitni sistemi so signalizirali delovanje na svetlobnih </a:t>
            </a:r>
            <a:r>
              <a:rPr lang="sl-SI" dirty="0" err="1" smtClean="0"/>
              <a:t>tablojih</a:t>
            </a:r>
            <a:r>
              <a:rPr lang="sl-SI" dirty="0" smtClean="0"/>
              <a:t> sočasno z zvočnim signalom. Dežurni stikalec je komuniciral z nadrejenim centrom vodenja s klasično telefonijo. Koncem 60-tih let je bil uveden UKV radijski sistem za komuniciranje od centrov vodenja preko RTP do terenskih ekip. </a:t>
            </a:r>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sl-SI" dirty="0" smtClean="0"/>
              <a:t>V 80-tih letih in v začetku 90-tih let je bil izveden nadzor in vodenje RTP in RP iz centrov vodenja s cikličnimi napravami Iskra TME, napravami Iskra Delta DIPS, Iskra TI30 in Siemens FW. Naprava vodenja je bila sestavljena iz centralne enote v centru vodenja in iz periferne enote v elektroenergetskem objektu. Na mozaiku je bila prikazana enopolna shema objekta s svetlobnimi signali, merilnimi instrumenti, pokazali položajev ročno vodenih stikalnih aparatov ter komandno potrdilna stikala odklopnikov. Naprava daljinskega vodenja je bila v RTP pred vplivi stikališča zaščitena tako, da je bil zajem signalov in oddaja komand urejena preko ločilnih relejev v komandno relejnem prostoru, zajem meritev pa preko merilnih pretvornikov. Namesto elektromehanskih zaščitnih naprav prve generacije se je uveljavila elektrostatična oz. elektronska generacija sistema zaščite v DES (2. generacija).</a:t>
            </a:r>
          </a:p>
          <a:p>
            <a:r>
              <a:rPr lang="sl-SI" dirty="0" smtClean="0"/>
              <a:t>Dežurne stikalničarje v posameznem RTP je nadomestil sistem daljinskega vodenja, prek katerega je dežurni dispečer izvajal stikalne manipulacije in imel pregled nad stanjem vseh RTP na področju centra vodenja (CV).</a:t>
            </a:r>
          </a:p>
          <a:p>
            <a:r>
              <a:rPr lang="sl-SI" dirty="0" smtClean="0"/>
              <a:t>Po letu 1980 je bila izvedena nabava procesnih računalnikov Siemens PR 330-R-30, s katerimi je bil na osnovi </a:t>
            </a:r>
            <a:r>
              <a:rPr lang="sl-SI" dirty="0" err="1" smtClean="0"/>
              <a:t>medračunalniške</a:t>
            </a:r>
            <a:r>
              <a:rPr lang="sl-SI" dirty="0" smtClean="0"/>
              <a:t> komunikacije vzpostavljen  nadzor nad DEES iz čelnega distribucijskega centra vodenja (DCV), ki je povezoval več CV. Na procesnih računalnikih v DCV in v CV so bile izvedene le osnovne SCADA funkcije, to je funkcije nadzora in vodenja obratovanja RTP in RP.</a:t>
            </a:r>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sl-SI" sz="1200" kern="1200" dirty="0" smtClean="0">
                <a:solidFill>
                  <a:schemeClr val="tx1"/>
                </a:solidFill>
                <a:effectLst/>
                <a:latin typeface="+mn-lt"/>
                <a:ea typeface="+mn-ea"/>
                <a:cs typeface="+mn-cs"/>
              </a:rPr>
              <a:t>Sistem zaščite in vodenja 3. generacije, se je v objekte DES pričel vgrajevati v 90-tih letih prejšnjega stoletja. Leta 1991 smo zagnali prvi RTP z numeričnimi elementi vodenja, leta 1995 prvi RTP z numerično zaščito SN celic ter leta 1996 prvi RTP z numerično zaščito VN polj. Smeri razvoja so se ustalile z učinkovito standardizacijo informacijskih protokolov in standardizacijo konfiguracije opreme.</a:t>
            </a:r>
          </a:p>
          <a:p>
            <a:r>
              <a:rPr lang="sl-SI" sz="1200" kern="1200" dirty="0" smtClean="0">
                <a:solidFill>
                  <a:schemeClr val="tx1"/>
                </a:solidFill>
                <a:effectLst/>
                <a:latin typeface="+mn-lt"/>
                <a:ea typeface="+mn-ea"/>
                <a:cs typeface="+mn-cs"/>
              </a:rPr>
              <a:t>Uporabljali so se distribuirani sistemi vodenja, ki so namenjen zaščiti in vodenju distribucijskih omrežij. Element teh distribuiranih sistemov je bila kompleksna naprava (v tistem času FPC 501 proizvajalca Iskra </a:t>
            </a:r>
            <a:r>
              <a:rPr lang="sl-SI" sz="1200" kern="1200" dirty="0" err="1" smtClean="0">
                <a:solidFill>
                  <a:schemeClr val="tx1"/>
                </a:solidFill>
                <a:effectLst/>
                <a:latin typeface="+mn-lt"/>
                <a:ea typeface="+mn-ea"/>
                <a:cs typeface="+mn-cs"/>
              </a:rPr>
              <a:t>Sysen</a:t>
            </a:r>
            <a:r>
              <a:rPr lang="sl-SI" sz="1200" kern="1200" dirty="0" smtClean="0">
                <a:solidFill>
                  <a:schemeClr val="tx1"/>
                </a:solidFill>
                <a:effectLst/>
                <a:latin typeface="+mn-lt"/>
                <a:ea typeface="+mn-ea"/>
                <a:cs typeface="+mn-cs"/>
              </a:rPr>
              <a:t>), ki je združevala funkcije numerične zaščite, lokalne avtomatike in vodenja radialnega srednje napetostnega voda.</a:t>
            </a:r>
          </a:p>
          <a:p>
            <a:r>
              <a:rPr lang="sl-SI" sz="1200" kern="1200" dirty="0" smtClean="0">
                <a:solidFill>
                  <a:schemeClr val="tx1"/>
                </a:solidFill>
                <a:effectLst/>
                <a:latin typeface="+mn-lt"/>
                <a:ea typeface="+mn-ea"/>
                <a:cs typeface="+mn-cs"/>
              </a:rPr>
              <a:t>V tem obdobju so bili narejeni tudi prvi koraki pri uvajanju vodenja in avtomatizacije v SN omrežja. V vozliščih SN omrežja so se gradile razdelilne postaje (RP), v </a:t>
            </a:r>
            <a:r>
              <a:rPr lang="sl-SI" sz="1200" kern="1200" dirty="0" err="1" smtClean="0">
                <a:solidFill>
                  <a:schemeClr val="tx1"/>
                </a:solidFill>
                <a:effectLst/>
                <a:latin typeface="+mn-lt"/>
                <a:ea typeface="+mn-ea"/>
                <a:cs typeface="+mn-cs"/>
              </a:rPr>
              <a:t>srednjenapetostne</a:t>
            </a:r>
            <a:r>
              <a:rPr lang="sl-SI" sz="1200" kern="1200" dirty="0" smtClean="0">
                <a:solidFill>
                  <a:schemeClr val="tx1"/>
                </a:solidFill>
                <a:effectLst/>
                <a:latin typeface="+mn-lt"/>
                <a:ea typeface="+mn-ea"/>
                <a:cs typeface="+mn-cs"/>
              </a:rPr>
              <a:t> vode so se namesto klasičnih ločilnih mest z ročnim pogonom začela vgrajevati daljinsko vodena ločilna mesta z zaščito in lokalno avtomatiko. Vključevanje teh elementov v obstoječ sistem vodenja je bilo s povečevanjem števila naprav in obsegom funkcij vedno težje in sistem vodenja je bilo potrebno nadomestiti z napravami, ki so v koraku s časom ter obenem razširiti sistem z nadzora in vodenja RTP in RP še na nadzor in vodenje </a:t>
            </a:r>
            <a:r>
              <a:rPr lang="sl-SI" sz="1200" kern="1200" dirty="0" err="1" smtClean="0">
                <a:solidFill>
                  <a:schemeClr val="tx1"/>
                </a:solidFill>
                <a:effectLst/>
                <a:latin typeface="+mn-lt"/>
                <a:ea typeface="+mn-ea"/>
                <a:cs typeface="+mn-cs"/>
              </a:rPr>
              <a:t>srednjenapetostnega</a:t>
            </a:r>
            <a:r>
              <a:rPr lang="sl-SI" sz="1200" kern="1200" dirty="0" smtClean="0">
                <a:solidFill>
                  <a:schemeClr val="tx1"/>
                </a:solidFill>
                <a:effectLst/>
                <a:latin typeface="+mn-lt"/>
                <a:ea typeface="+mn-ea"/>
                <a:cs typeface="+mn-cs"/>
              </a:rPr>
              <a:t> omrežja s funkcijami sodobnega DMS (</a:t>
            </a:r>
            <a:r>
              <a:rPr lang="sl-SI" sz="1200" kern="1200" dirty="0" err="1" smtClean="0">
                <a:solidFill>
                  <a:schemeClr val="tx1"/>
                </a:solidFill>
                <a:effectLst/>
                <a:latin typeface="+mn-lt"/>
                <a:ea typeface="+mn-ea"/>
                <a:cs typeface="+mn-cs"/>
              </a:rPr>
              <a:t>Distribution</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Management</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System</a:t>
            </a:r>
            <a:r>
              <a:rPr lang="sl-SI" sz="1200" kern="1200" dirty="0" smtClean="0">
                <a:solidFill>
                  <a:schemeClr val="tx1"/>
                </a:solidFill>
                <a:effectLst/>
                <a:latin typeface="+mn-lt"/>
                <a:ea typeface="+mn-ea"/>
                <a:cs typeface="+mn-cs"/>
              </a:rPr>
              <a:t>).</a:t>
            </a:r>
          </a:p>
          <a:p>
            <a:r>
              <a:rPr lang="sl-SI" sz="1200" kern="1200" dirty="0" smtClean="0">
                <a:solidFill>
                  <a:schemeClr val="tx1"/>
                </a:solidFill>
                <a:effectLst/>
                <a:latin typeface="+mn-lt"/>
                <a:ea typeface="+mn-ea"/>
                <a:cs typeface="+mn-cs"/>
              </a:rPr>
              <a:t>Z avtomatizacija SN omrežja se je vodenje vedno bolj bližalo odjemalcu, hkrati pa je vedno večjo vlogo dobival telekomunikacijski sistem. Distribucijska podjetja so pričela z gradnjo optičnega omrežja, posodabljanjem radijskih zvez in izgradnjo telekomunikacijskih sistemov s katerimi se prenašajo informacije iz omrežja do centrov vodenja in ukaze v povratni smeri.</a:t>
            </a:r>
          </a:p>
          <a:p>
            <a:r>
              <a:rPr lang="sl-SI" sz="1200" kern="1200" dirty="0" smtClean="0">
                <a:solidFill>
                  <a:schemeClr val="tx1"/>
                </a:solidFill>
                <a:effectLst/>
                <a:latin typeface="+mn-lt"/>
                <a:ea typeface="+mn-ea"/>
                <a:cs typeface="+mn-cs"/>
              </a:rPr>
              <a:t>Po letu 2000 so se v distribucijsko omrežje na SN in NN nivoju pričeli vključevati OVE. Uvajalo se je, napredno merilno infrastrukturo pri industrijskih odjemalcih, hkrati pa je potekala obnova centrov vodenja z distribuiranimi računalniškimi sistemi s SCADA in DMS funkcijami.</a:t>
            </a:r>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sl-SI" sz="1200" kern="1200" dirty="0" smtClean="0">
                <a:solidFill>
                  <a:schemeClr val="tx1"/>
                </a:solidFill>
                <a:effectLst/>
                <a:latin typeface="+mn-lt"/>
                <a:ea typeface="+mn-ea"/>
                <a:cs typeface="+mn-cs"/>
              </a:rPr>
              <a:t>Po treh obdobjih razvoja je DEES prišel do faze, ko začenjamo govoriti o pametnih omrežjih. Evolucija DEES se dogaja zaradi uvajanja novih elementov kot so razpršeni viri, električna vozila, toplotne črpalke, hranilniki zahteva posodobitev konceptov načrtovanja, obratovanja in vodenja.</a:t>
            </a:r>
          </a:p>
          <a:p>
            <a:r>
              <a:rPr lang="sl-SI" sz="1200" kern="1200" dirty="0" smtClean="0">
                <a:solidFill>
                  <a:schemeClr val="tx1"/>
                </a:solidFill>
                <a:effectLst/>
                <a:latin typeface="+mn-lt"/>
                <a:ea typeface="+mn-ea"/>
                <a:cs typeface="+mn-cs"/>
              </a:rPr>
              <a:t>S tehnologijami pametnih omrežij, ki jih najlažje opišemo kot skupek tehnoloških rešitev in storitev, računalniško podprtega vodenja in avtomatizacije ter ustreznih telekomunikacijskih povezav, omogočamo učinkovito integracijo novih elementov v DEES. Hkrati omogočamo razvoj trga z električno energijo in razvoj novih naprednih storitev za aktivne uporabnike.</a:t>
            </a:r>
          </a:p>
          <a:p>
            <a:r>
              <a:rPr lang="sl-SI" sz="1200" kern="1200" dirty="0" smtClean="0">
                <a:solidFill>
                  <a:schemeClr val="tx1"/>
                </a:solidFill>
                <a:effectLst/>
                <a:latin typeface="+mn-lt"/>
                <a:ea typeface="+mn-ea"/>
                <a:cs typeface="+mn-cs"/>
              </a:rPr>
              <a:t>Pametna omrežja ne pomenijo, da vlaganja v primarno infrastrukturo niso več potrebna. Nove tehnologije samo omogočajo, da se bolje izkoristi obstoječa infrastruktura. Predvideno konstantno naraščanje porabe električne energije pa bo še vedno zahtevalo nove naložbe v primarno opremo.</a:t>
            </a:r>
          </a:p>
          <a:p>
            <a:r>
              <a:rPr lang="sl-SI" sz="1200" kern="1200" dirty="0" smtClean="0">
                <a:solidFill>
                  <a:schemeClr val="tx1"/>
                </a:solidFill>
                <a:effectLst/>
                <a:latin typeface="+mn-lt"/>
                <a:ea typeface="+mn-ea"/>
                <a:cs typeface="+mn-cs"/>
              </a:rPr>
              <a:t>Za vzpostavitev učinkovitega koncepta pametnih omrežij je ključno usklajeno delovanje na tehnološkem, regulatornem, ekonomskem in sociološkem področju. Razvoju tehnologij, ki morajo biti tržno zanimive, mora iti v korak regulacija sistema z jasno opredelitvijo vlog udeležencev. Razvijajo se inovativne storitve, ki pa morajo imeti ustrezno podporo ustrezno ozaveščenih uporabnikov omrežja.</a:t>
            </a:r>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85750" indent="-285750">
              <a:buFont typeface="Arial" pitchFamily="34" charset="0"/>
              <a:buChar char="•"/>
              <a:defRPr/>
            </a:pPr>
            <a:r>
              <a:rPr lang="sl-SI" dirty="0" smtClean="0"/>
              <a:t>Od skrbnikov sistema zaščite in vodenja se zahtevajo znanja s področij: obratovanja EES, poznavanja elementov DES, delovanja sekundarnih sistemov v objektih DES, delovanja sistemov zaščite in avtomatizacije v DES, konfiguriranja sistemov zaščite in avtomatizacije ter poznavanja informacijskih tehnologij.</a:t>
            </a:r>
          </a:p>
          <a:p>
            <a:pPr>
              <a:defRPr/>
            </a:pPr>
            <a:endParaRPr lang="sl-SI" dirty="0" smtClean="0"/>
          </a:p>
          <a:p>
            <a:pPr marL="285750" indent="-285750">
              <a:buFont typeface="Arial" pitchFamily="34" charset="0"/>
              <a:buChar char="•"/>
              <a:defRPr/>
            </a:pPr>
            <a:r>
              <a:rPr lang="sl-SI" dirty="0" smtClean="0"/>
              <a:t>Dodaten izziv strokovnemu osebju s področja zaščite, avtomatizacije in vodenja je širjenje obsega naprav, zaradi vključevanja novih energetskih objektov in postrojev ter širjenja sistema zaščite in avtomatizacije na nižje nivoje (npr. </a:t>
            </a:r>
            <a:r>
              <a:rPr lang="sl-SI" dirty="0" err="1" smtClean="0"/>
              <a:t>Smart</a:t>
            </a:r>
            <a:r>
              <a:rPr lang="sl-SI" dirty="0" smtClean="0"/>
              <a:t> </a:t>
            </a:r>
            <a:r>
              <a:rPr lang="sl-SI" dirty="0" err="1" smtClean="0"/>
              <a:t>Grid</a:t>
            </a:r>
            <a:r>
              <a:rPr lang="sl-SI"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7FC24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7FC242"/>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7FC24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09466"/>
            <a:ext cx="18035322" cy="779779"/>
          </a:xfrm>
          <a:prstGeom prst="rect">
            <a:avLst/>
          </a:prstGeom>
        </p:spPr>
        <p:txBody>
          <a:bodyPr wrap="square" lIns="0" tIns="0" rIns="0" bIns="0">
            <a:spAutoFit/>
          </a:bodyPr>
          <a:lstStyle>
            <a:lvl1pPr>
              <a:defRPr sz="5900" b="1" i="0">
                <a:solidFill>
                  <a:srgbClr val="7FC242"/>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3/29/2016</a:t>
            </a:fld>
            <a:endParaRPr lang="en-US"/>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11517984"/>
            <a:ext cx="20093629" cy="61777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5235" y="366491"/>
            <a:ext cx="20093629" cy="617771"/>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1177241" y="8462672"/>
            <a:ext cx="10980420" cy="1586865"/>
          </a:xfrm>
          <a:prstGeom prst="rect">
            <a:avLst/>
          </a:prstGeom>
        </p:spPr>
        <p:txBody>
          <a:bodyPr vert="horz" wrap="square" lIns="0" tIns="0" rIns="0" bIns="0" rtlCol="0">
            <a:spAutoFit/>
          </a:bodyPr>
          <a:lstStyle/>
          <a:p>
            <a:pPr marL="12700">
              <a:lnSpc>
                <a:spcPts val="5965"/>
              </a:lnSpc>
            </a:pPr>
            <a:r>
              <a:rPr sz="6000" b="1" spc="-5" dirty="0">
                <a:solidFill>
                  <a:srgbClr val="4D4D4D"/>
                </a:solidFill>
                <a:latin typeface="Arial"/>
                <a:cs typeface="Arial"/>
              </a:rPr>
              <a:t>2.STR</a:t>
            </a:r>
            <a:r>
              <a:rPr sz="6000" b="1" spc="-445" dirty="0">
                <a:solidFill>
                  <a:srgbClr val="4D4D4D"/>
                </a:solidFill>
                <a:latin typeface="Arial"/>
                <a:cs typeface="Arial"/>
              </a:rPr>
              <a:t>A</a:t>
            </a:r>
            <a:r>
              <a:rPr sz="6000" b="1" dirty="0">
                <a:solidFill>
                  <a:srgbClr val="4D4D4D"/>
                </a:solidFill>
                <a:latin typeface="Arial"/>
                <a:cs typeface="Arial"/>
              </a:rPr>
              <a:t>TEŠKA</a:t>
            </a:r>
            <a:r>
              <a:rPr sz="6000" b="1" spc="765" dirty="0">
                <a:solidFill>
                  <a:srgbClr val="4D4D4D"/>
                </a:solidFill>
                <a:latin typeface="Arial"/>
                <a:cs typeface="Arial"/>
              </a:rPr>
              <a:t> </a:t>
            </a:r>
            <a:r>
              <a:rPr sz="6000" b="1" spc="-5" dirty="0">
                <a:solidFill>
                  <a:srgbClr val="4D4D4D"/>
                </a:solidFill>
                <a:latin typeface="Arial"/>
                <a:cs typeface="Arial"/>
              </a:rPr>
              <a:t>KONFERENCA</a:t>
            </a:r>
            <a:endParaRPr sz="6000">
              <a:latin typeface="Arial"/>
              <a:cs typeface="Arial"/>
            </a:endParaRPr>
          </a:p>
          <a:p>
            <a:pPr marL="12700">
              <a:lnSpc>
                <a:spcPts val="7650"/>
              </a:lnSpc>
            </a:pPr>
            <a:r>
              <a:rPr sz="7500" dirty="0">
                <a:solidFill>
                  <a:srgbClr val="0098DD"/>
                </a:solidFill>
                <a:latin typeface="Arial Narrow"/>
                <a:cs typeface="Arial Narrow"/>
              </a:rPr>
              <a:t>ELEKTRODISTRIBUCIJE</a:t>
            </a:r>
            <a:r>
              <a:rPr sz="7500" spc="90" dirty="0">
                <a:solidFill>
                  <a:srgbClr val="0098DD"/>
                </a:solidFill>
                <a:latin typeface="Arial Narrow"/>
                <a:cs typeface="Arial Narrow"/>
              </a:rPr>
              <a:t> </a:t>
            </a:r>
            <a:r>
              <a:rPr sz="7500" spc="-5" dirty="0">
                <a:solidFill>
                  <a:srgbClr val="4D4D4D"/>
                </a:solidFill>
                <a:latin typeface="Arial Narrow"/>
                <a:cs typeface="Arial Narrow"/>
              </a:rPr>
              <a:t>2016</a:t>
            </a:r>
            <a:endParaRPr sz="7500">
              <a:latin typeface="Arial Narrow"/>
              <a:cs typeface="Arial Narrow"/>
            </a:endParaRPr>
          </a:p>
        </p:txBody>
      </p:sp>
      <p:sp>
        <p:nvSpPr>
          <p:cNvPr id="5" name="object 5"/>
          <p:cNvSpPr txBox="1"/>
          <p:nvPr/>
        </p:nvSpPr>
        <p:spPr>
          <a:xfrm>
            <a:off x="1177242" y="10185305"/>
            <a:ext cx="10898505" cy="445134"/>
          </a:xfrm>
          <a:prstGeom prst="rect">
            <a:avLst/>
          </a:prstGeom>
        </p:spPr>
        <p:txBody>
          <a:bodyPr vert="horz" wrap="square" lIns="0" tIns="0" rIns="0" bIns="0" rtlCol="0">
            <a:spAutoFit/>
          </a:bodyPr>
          <a:lstStyle/>
          <a:p>
            <a:pPr marL="12700">
              <a:lnSpc>
                <a:spcPts val="4145"/>
              </a:lnSpc>
            </a:pPr>
            <a:r>
              <a:rPr sz="3500" b="1" spc="-50" dirty="0">
                <a:solidFill>
                  <a:srgbClr val="4D4D4D"/>
                </a:solidFill>
                <a:latin typeface="Arial Narrow"/>
                <a:cs typeface="Arial Narrow"/>
              </a:rPr>
              <a:t>T</a:t>
            </a:r>
            <a:r>
              <a:rPr sz="3500" b="1" spc="-5" dirty="0">
                <a:solidFill>
                  <a:srgbClr val="4D4D4D"/>
                </a:solidFill>
                <a:latin typeface="Arial Narrow"/>
                <a:cs typeface="Arial Narrow"/>
              </a:rPr>
              <a:t>OREK</a:t>
            </a:r>
            <a:r>
              <a:rPr sz="3500" b="1" dirty="0">
                <a:solidFill>
                  <a:srgbClr val="4D4D4D"/>
                </a:solidFill>
                <a:latin typeface="Arial Narrow"/>
                <a:cs typeface="Arial Narrow"/>
              </a:rPr>
              <a:t>,</a:t>
            </a:r>
            <a:r>
              <a:rPr sz="3500" b="1" spc="5" dirty="0">
                <a:solidFill>
                  <a:srgbClr val="4D4D4D"/>
                </a:solidFill>
                <a:latin typeface="Arial Narrow"/>
                <a:cs typeface="Arial Narrow"/>
              </a:rPr>
              <a:t> </a:t>
            </a:r>
            <a:r>
              <a:rPr sz="3500" b="1" spc="-5" dirty="0">
                <a:solidFill>
                  <a:srgbClr val="4D4D4D"/>
                </a:solidFill>
                <a:latin typeface="Arial Narrow"/>
                <a:cs typeface="Arial Narrow"/>
              </a:rPr>
              <a:t>5</a:t>
            </a:r>
            <a:r>
              <a:rPr sz="3500" b="1" dirty="0">
                <a:solidFill>
                  <a:srgbClr val="4D4D4D"/>
                </a:solidFill>
                <a:latin typeface="Arial Narrow"/>
                <a:cs typeface="Arial Narrow"/>
              </a:rPr>
              <a:t>.</a:t>
            </a:r>
            <a:r>
              <a:rPr sz="3500" b="1" spc="-105" dirty="0">
                <a:solidFill>
                  <a:srgbClr val="4D4D4D"/>
                </a:solidFill>
                <a:latin typeface="Arial Narrow"/>
                <a:cs typeface="Arial Narrow"/>
              </a:rPr>
              <a:t> </a:t>
            </a:r>
            <a:r>
              <a:rPr sz="3500" b="1" dirty="0">
                <a:solidFill>
                  <a:srgbClr val="4D4D4D"/>
                </a:solidFill>
                <a:latin typeface="Arial Narrow"/>
                <a:cs typeface="Arial Narrow"/>
              </a:rPr>
              <a:t>APRIL</a:t>
            </a:r>
            <a:r>
              <a:rPr sz="3500" b="1" spc="-50" dirty="0">
                <a:solidFill>
                  <a:srgbClr val="4D4D4D"/>
                </a:solidFill>
                <a:latin typeface="Arial Narrow"/>
                <a:cs typeface="Arial Narrow"/>
              </a:rPr>
              <a:t> </a:t>
            </a:r>
            <a:r>
              <a:rPr sz="3500" b="1" spc="-5" dirty="0">
                <a:solidFill>
                  <a:srgbClr val="4D4D4D"/>
                </a:solidFill>
                <a:latin typeface="Arial Narrow"/>
                <a:cs typeface="Arial Narrow"/>
              </a:rPr>
              <a:t>201</a:t>
            </a:r>
            <a:r>
              <a:rPr sz="3500" b="1" dirty="0">
                <a:solidFill>
                  <a:srgbClr val="4D4D4D"/>
                </a:solidFill>
                <a:latin typeface="Arial Narrow"/>
                <a:cs typeface="Arial Narrow"/>
              </a:rPr>
              <a:t>6</a:t>
            </a:r>
            <a:r>
              <a:rPr sz="3500" b="1" spc="-5" dirty="0">
                <a:solidFill>
                  <a:srgbClr val="4D4D4D"/>
                </a:solidFill>
                <a:latin typeface="Arial Narrow"/>
                <a:cs typeface="Arial Narrow"/>
              </a:rPr>
              <a:t> </a:t>
            </a:r>
            <a:r>
              <a:rPr sz="3200" dirty="0">
                <a:solidFill>
                  <a:srgbClr val="4D4D4D"/>
                </a:solidFill>
                <a:latin typeface="Arial Narrow"/>
                <a:cs typeface="Arial Narrow"/>
              </a:rPr>
              <a:t>– KONGRESNI</a:t>
            </a:r>
            <a:r>
              <a:rPr sz="3200" spc="-5" dirty="0">
                <a:solidFill>
                  <a:srgbClr val="4D4D4D"/>
                </a:solidFill>
                <a:latin typeface="Arial Narrow"/>
                <a:cs typeface="Arial Narrow"/>
              </a:rPr>
              <a:t> </a:t>
            </a:r>
            <a:r>
              <a:rPr sz="3200" dirty="0">
                <a:solidFill>
                  <a:srgbClr val="4D4D4D"/>
                </a:solidFill>
                <a:latin typeface="Arial Narrow"/>
                <a:cs typeface="Arial Narrow"/>
              </a:rPr>
              <a:t>CENTER</a:t>
            </a:r>
            <a:r>
              <a:rPr sz="3200" spc="-5" dirty="0">
                <a:solidFill>
                  <a:srgbClr val="4D4D4D"/>
                </a:solidFill>
                <a:latin typeface="Arial Narrow"/>
                <a:cs typeface="Arial Narrow"/>
              </a:rPr>
              <a:t> </a:t>
            </a:r>
            <a:r>
              <a:rPr sz="3200" dirty="0">
                <a:solidFill>
                  <a:srgbClr val="4D4D4D"/>
                </a:solidFill>
                <a:latin typeface="Arial Narrow"/>
                <a:cs typeface="Arial Narrow"/>
              </a:rPr>
              <a:t>BRDO PRI KRANJU</a:t>
            </a:r>
            <a:endParaRPr sz="3200">
              <a:latin typeface="Arial Narrow"/>
              <a:cs typeface="Arial Narrow"/>
            </a:endParaRPr>
          </a:p>
        </p:txBody>
      </p:sp>
      <p:sp>
        <p:nvSpPr>
          <p:cNvPr id="6" name="object 6"/>
          <p:cNvSpPr/>
          <p:nvPr/>
        </p:nvSpPr>
        <p:spPr>
          <a:xfrm>
            <a:off x="8482390" y="4909798"/>
            <a:ext cx="3798460" cy="2745466"/>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4388" y="7265337"/>
            <a:ext cx="8449310" cy="4626908"/>
          </a:xfrm>
          <a:prstGeom prst="rect">
            <a:avLst/>
          </a:prstGeom>
        </p:spPr>
        <p:txBody>
          <a:bodyPr vert="horz" wrap="square" lIns="0" tIns="0" rIns="0" bIns="0" rtlCol="0">
            <a:spAutoFit/>
          </a:bodyPr>
          <a:lstStyle/>
          <a:p>
            <a:pPr marL="12700" marR="5080">
              <a:lnSpc>
                <a:spcPct val="100000"/>
              </a:lnSpc>
            </a:pPr>
            <a:r>
              <a:rPr lang="sl-SI" sz="3300" b="1" spc="-25" dirty="0" smtClean="0">
                <a:solidFill>
                  <a:srgbClr val="80C342"/>
                </a:solidFill>
                <a:latin typeface="Arial"/>
                <a:cs typeface="Arial"/>
              </a:rPr>
              <a:t>Temelji</a:t>
            </a:r>
            <a:r>
              <a:rPr sz="3300" b="1" spc="-15" dirty="0" smtClean="0">
                <a:solidFill>
                  <a:srgbClr val="80C342"/>
                </a:solidFill>
                <a:latin typeface="Arial"/>
                <a:cs typeface="Arial"/>
              </a:rPr>
              <a:t>:</a:t>
            </a:r>
            <a:endParaRPr sz="3300" dirty="0">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Program razvoja pametnih omrežij v Sloveniji.</a:t>
            </a: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Operativni načrt razvoja pametnih omrežij.</a:t>
            </a:r>
            <a:endParaRPr lang="sl-SI" sz="2850" spc="10" dirty="0" smtClean="0">
              <a:solidFill>
                <a:srgbClr val="6D6E71"/>
              </a:solidFill>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0" dirty="0" smtClean="0">
                <a:solidFill>
                  <a:srgbClr val="6D6E71"/>
                </a:solidFill>
                <a:latin typeface="Arial"/>
                <a:cs typeface="Arial"/>
              </a:rPr>
              <a:t>Sodelovanje z industrijo, inštituti, znanstveno izobraževalnimi ustanovami.</a:t>
            </a:r>
          </a:p>
          <a:p>
            <a:pPr marL="215900" indent="-203200">
              <a:lnSpc>
                <a:spcPct val="100000"/>
              </a:lnSpc>
              <a:spcBef>
                <a:spcPts val="2920"/>
              </a:spcBef>
              <a:buClr>
                <a:srgbClr val="6D6E71"/>
              </a:buClr>
              <a:buFont typeface="Arial"/>
              <a:buChar char="-"/>
              <a:tabLst>
                <a:tab pos="216535" algn="l"/>
              </a:tabLst>
            </a:pPr>
            <a:r>
              <a:rPr lang="sl-SI" sz="2850" spc="10" dirty="0" smtClean="0">
                <a:solidFill>
                  <a:srgbClr val="6D6E71"/>
                </a:solidFill>
                <a:latin typeface="Arial"/>
                <a:cs typeface="Arial"/>
              </a:rPr>
              <a:t>Sodelovanje v projektih</a:t>
            </a:r>
          </a:p>
          <a:p>
            <a:pPr marL="236220" indent="-223520">
              <a:lnSpc>
                <a:spcPct val="100000"/>
              </a:lnSpc>
              <a:spcBef>
                <a:spcPts val="40"/>
              </a:spcBef>
              <a:buClr>
                <a:srgbClr val="6D6E71"/>
              </a:buClr>
              <a:buFont typeface="Arial"/>
              <a:buChar char="-"/>
              <a:tabLst>
                <a:tab pos="236854" algn="l"/>
              </a:tabLst>
            </a:pPr>
            <a:endParaRPr sz="2850" dirty="0">
              <a:latin typeface="Arial"/>
              <a:cs typeface="Arial"/>
            </a:endParaRPr>
          </a:p>
        </p:txBody>
      </p:sp>
      <p:sp>
        <p:nvSpPr>
          <p:cNvPr id="4" name="object 4"/>
          <p:cNvSpPr txBox="1"/>
          <p:nvPr/>
        </p:nvSpPr>
        <p:spPr>
          <a:xfrm>
            <a:off x="1034388" y="2909466"/>
            <a:ext cx="8027670" cy="860044"/>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Sedanje stanje</a:t>
            </a:r>
            <a:endParaRPr sz="5900" dirty="0">
              <a:latin typeface="Arial"/>
              <a:cs typeface="Arial"/>
            </a:endParaRP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034388" y="1677104"/>
            <a:ext cx="3876675" cy="377026"/>
          </a:xfrm>
          <a:prstGeom prst="rect">
            <a:avLst/>
          </a:prstGeom>
        </p:spPr>
        <p:txBody>
          <a:bodyPr vert="horz" wrap="square" lIns="0" tIns="0" rIns="0" bIns="0" rtlCol="0">
            <a:spAutoFit/>
          </a:bodyPr>
          <a:lstStyle/>
          <a:p>
            <a:pPr marL="12700">
              <a:lnSpc>
                <a:spcPct val="100000"/>
              </a:lnSpc>
            </a:pPr>
            <a:r>
              <a:rPr lang="pl-PL" sz="2450" b="1" spc="-190" dirty="0">
                <a:solidFill>
                  <a:srgbClr val="1D98D5"/>
                </a:solidFill>
                <a:latin typeface="Arial Narrow"/>
                <a:cs typeface="Arial Narrow"/>
              </a:rPr>
              <a:t>Delovna  skupina za tehnične zadeve</a:t>
            </a:r>
            <a:endParaRPr lang="pl-PL" sz="2450" dirty="0">
              <a:latin typeface="Arial Narrow"/>
              <a:cs typeface="Arial Narrow"/>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3008" y="2921979"/>
            <a:ext cx="8360615"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845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4388" y="7265337"/>
            <a:ext cx="8449310" cy="4998804"/>
          </a:xfrm>
          <a:prstGeom prst="rect">
            <a:avLst/>
          </a:prstGeom>
        </p:spPr>
        <p:txBody>
          <a:bodyPr vert="horz" wrap="square" lIns="0" tIns="0" rIns="0" bIns="0" rtlCol="0">
            <a:spAutoFit/>
          </a:bodyPr>
          <a:lstStyle/>
          <a:p>
            <a:pPr marL="12700" marR="5080">
              <a:lnSpc>
                <a:spcPct val="100000"/>
              </a:lnSpc>
            </a:pPr>
            <a:r>
              <a:rPr lang="sl-SI" sz="3300" b="1" spc="-25" dirty="0" smtClean="0">
                <a:solidFill>
                  <a:srgbClr val="80C342"/>
                </a:solidFill>
                <a:latin typeface="Arial"/>
                <a:cs typeface="Arial"/>
              </a:rPr>
              <a:t>Področja</a:t>
            </a:r>
            <a:r>
              <a:rPr sz="3300" b="1" spc="-15" dirty="0" smtClean="0">
                <a:solidFill>
                  <a:srgbClr val="80C342"/>
                </a:solidFill>
                <a:latin typeface="Arial"/>
                <a:cs typeface="Arial"/>
              </a:rPr>
              <a:t>:</a:t>
            </a:r>
            <a:endParaRPr sz="3300" dirty="0">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a:solidFill>
                  <a:srgbClr val="6D6E71"/>
                </a:solidFill>
                <a:latin typeface="Arial"/>
                <a:cs typeface="Arial"/>
              </a:rPr>
              <a:t>Povečevanje spoznavnosti in vodljivosti </a:t>
            </a:r>
            <a:r>
              <a:rPr lang="sl-SI" sz="2850" spc="15" dirty="0" smtClean="0">
                <a:solidFill>
                  <a:srgbClr val="6D6E71"/>
                </a:solidFill>
                <a:latin typeface="Arial"/>
                <a:cs typeface="Arial"/>
              </a:rPr>
              <a:t>omrežja</a:t>
            </a:r>
            <a:endParaRPr lang="sl-SI" sz="2850" spc="15" dirty="0">
              <a:solidFill>
                <a:srgbClr val="6D6E71"/>
              </a:solidFill>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a:solidFill>
                  <a:srgbClr val="6D6E71"/>
                </a:solidFill>
                <a:latin typeface="Arial"/>
                <a:cs typeface="Arial"/>
              </a:rPr>
              <a:t>Vodenje </a:t>
            </a:r>
            <a:r>
              <a:rPr lang="sl-SI" sz="2850" spc="15" dirty="0" smtClean="0">
                <a:solidFill>
                  <a:srgbClr val="6D6E71"/>
                </a:solidFill>
                <a:latin typeface="Arial"/>
                <a:cs typeface="Arial"/>
              </a:rPr>
              <a:t>omrežja</a:t>
            </a:r>
            <a:endParaRPr lang="sl-SI" sz="2850" spc="15" dirty="0">
              <a:solidFill>
                <a:srgbClr val="6D6E71"/>
              </a:solidFill>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a:solidFill>
                  <a:srgbClr val="6D6E71"/>
                </a:solidFill>
                <a:latin typeface="Arial"/>
                <a:cs typeface="Arial"/>
              </a:rPr>
              <a:t>Aktivno vključevanje </a:t>
            </a:r>
            <a:r>
              <a:rPr lang="sl-SI" sz="2850" spc="15" dirty="0" smtClean="0">
                <a:solidFill>
                  <a:srgbClr val="6D6E71"/>
                </a:solidFill>
                <a:latin typeface="Arial"/>
                <a:cs typeface="Arial"/>
              </a:rPr>
              <a:t>odjema</a:t>
            </a:r>
            <a:endParaRPr lang="sl-SI" sz="2850" spc="15" dirty="0">
              <a:solidFill>
                <a:srgbClr val="6D6E71"/>
              </a:solidFill>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a:solidFill>
                  <a:srgbClr val="6D6E71"/>
                </a:solidFill>
                <a:latin typeface="Arial"/>
                <a:cs typeface="Arial"/>
              </a:rPr>
              <a:t>Aktivno vključevanje </a:t>
            </a:r>
            <a:r>
              <a:rPr lang="sl-SI" sz="2850" spc="15" dirty="0" smtClean="0">
                <a:solidFill>
                  <a:srgbClr val="6D6E71"/>
                </a:solidFill>
                <a:latin typeface="Arial"/>
                <a:cs typeface="Arial"/>
              </a:rPr>
              <a:t>proizvodnje</a:t>
            </a:r>
            <a:endParaRPr lang="sl-SI" sz="2850" spc="15" dirty="0">
              <a:solidFill>
                <a:srgbClr val="6D6E71"/>
              </a:solidFill>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a:solidFill>
                  <a:srgbClr val="6D6E71"/>
                </a:solidFill>
                <a:latin typeface="Arial"/>
                <a:cs typeface="Arial"/>
              </a:rPr>
              <a:t>Integracija sistemov</a:t>
            </a:r>
          </a:p>
          <a:p>
            <a:pPr marL="236220" indent="-223520">
              <a:lnSpc>
                <a:spcPct val="100000"/>
              </a:lnSpc>
              <a:spcBef>
                <a:spcPts val="40"/>
              </a:spcBef>
              <a:buClr>
                <a:srgbClr val="6D6E71"/>
              </a:buClr>
              <a:buFont typeface="Arial"/>
              <a:buChar char="-"/>
              <a:tabLst>
                <a:tab pos="236854" algn="l"/>
              </a:tabLst>
            </a:pPr>
            <a:endParaRPr sz="2850" dirty="0">
              <a:latin typeface="Arial"/>
              <a:cs typeface="Arial"/>
            </a:endParaRPr>
          </a:p>
        </p:txBody>
      </p:sp>
      <p:sp>
        <p:nvSpPr>
          <p:cNvPr id="4" name="object 4"/>
          <p:cNvSpPr txBox="1"/>
          <p:nvPr/>
        </p:nvSpPr>
        <p:spPr>
          <a:xfrm>
            <a:off x="1034388" y="2909466"/>
            <a:ext cx="8027670" cy="860044"/>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Ključne usmeritve</a:t>
            </a:r>
            <a:endParaRPr sz="5900" dirty="0">
              <a:latin typeface="Arial"/>
              <a:cs typeface="Arial"/>
            </a:endParaRP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034388" y="1677104"/>
            <a:ext cx="3876675" cy="377026"/>
          </a:xfrm>
          <a:prstGeom prst="rect">
            <a:avLst/>
          </a:prstGeom>
        </p:spPr>
        <p:txBody>
          <a:bodyPr vert="horz" wrap="square" lIns="0" tIns="0" rIns="0" bIns="0" rtlCol="0">
            <a:spAutoFit/>
          </a:bodyPr>
          <a:lstStyle/>
          <a:p>
            <a:pPr marL="12700">
              <a:lnSpc>
                <a:spcPct val="100000"/>
              </a:lnSpc>
            </a:pPr>
            <a:r>
              <a:rPr lang="pl-PL" sz="2450" b="1" spc="-190" dirty="0">
                <a:solidFill>
                  <a:srgbClr val="1D98D5"/>
                </a:solidFill>
                <a:latin typeface="Arial Narrow"/>
                <a:cs typeface="Arial Narrow"/>
              </a:rPr>
              <a:t>Delovna  skupina za tehnične zadeve</a:t>
            </a:r>
            <a:endParaRPr lang="pl-PL" sz="2450" dirty="0">
              <a:latin typeface="Arial Narrow"/>
              <a:cs typeface="Arial Narrow"/>
            </a:endParaRPr>
          </a:p>
        </p:txBody>
      </p:sp>
      <p:pic>
        <p:nvPicPr>
          <p:cNvPr id="8" name="Slika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04450" y="1865616"/>
            <a:ext cx="8382000" cy="8881971"/>
          </a:xfrm>
          <a:prstGeom prst="rect">
            <a:avLst/>
          </a:prstGeom>
          <a:noFill/>
          <a:ln>
            <a:noFill/>
          </a:ln>
        </p:spPr>
      </p:pic>
    </p:spTree>
    <p:extLst>
      <p:ext uri="{BB962C8B-B14F-4D97-AF65-F5344CB8AC3E}">
        <p14:creationId xmlns:p14="http://schemas.microsoft.com/office/powerpoint/2010/main" val="3593634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4388" y="7265337"/>
            <a:ext cx="8449310" cy="5268109"/>
          </a:xfrm>
          <a:prstGeom prst="rect">
            <a:avLst/>
          </a:prstGeom>
        </p:spPr>
        <p:txBody>
          <a:bodyPr vert="horz" wrap="square" lIns="0" tIns="0" rIns="0" bIns="0" rtlCol="0">
            <a:spAutoFit/>
          </a:bodyPr>
          <a:lstStyle/>
          <a:p>
            <a:pPr marL="12700" marR="5080">
              <a:lnSpc>
                <a:spcPct val="100000"/>
              </a:lnSpc>
            </a:pPr>
            <a:r>
              <a:rPr lang="sl-SI" sz="3300" b="1" spc="-25" dirty="0">
                <a:solidFill>
                  <a:srgbClr val="80C342"/>
                </a:solidFill>
                <a:latin typeface="Arial"/>
                <a:cs typeface="Arial"/>
              </a:rPr>
              <a:t>Povečevanje spoznavnosti in vodljivosti </a:t>
            </a:r>
            <a:r>
              <a:rPr lang="sl-SI" sz="3300" b="1" spc="-25" dirty="0" smtClean="0">
                <a:solidFill>
                  <a:srgbClr val="80C342"/>
                </a:solidFill>
                <a:latin typeface="Arial"/>
                <a:cs typeface="Arial"/>
              </a:rPr>
              <a:t>omrežja</a:t>
            </a:r>
            <a:r>
              <a:rPr sz="3300" b="1" spc="-15" dirty="0" smtClean="0">
                <a:solidFill>
                  <a:srgbClr val="80C342"/>
                </a:solidFill>
                <a:latin typeface="Arial"/>
                <a:cs typeface="Arial"/>
              </a:rPr>
              <a:t>:</a:t>
            </a:r>
            <a:endParaRPr sz="3300" dirty="0">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a:solidFill>
                  <a:srgbClr val="6D6E71"/>
                </a:solidFill>
                <a:latin typeface="Arial"/>
                <a:cs typeface="Arial"/>
              </a:rPr>
              <a:t>Cilj projektnih sklopov je poznavanje spremenljivk stanja v vseh točkah omrežja in možnost krmiljenja elementov omrežja, bremen in razpršenih </a:t>
            </a:r>
            <a:r>
              <a:rPr lang="sl-SI" sz="2850" spc="15" dirty="0" smtClean="0">
                <a:solidFill>
                  <a:srgbClr val="6D6E71"/>
                </a:solidFill>
                <a:latin typeface="Arial"/>
                <a:cs typeface="Arial"/>
              </a:rPr>
              <a:t>virov.</a:t>
            </a:r>
            <a:endParaRPr lang="sl-SI" sz="2850" spc="15" dirty="0">
              <a:solidFill>
                <a:srgbClr val="6D6E71"/>
              </a:solidFill>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a:solidFill>
                  <a:srgbClr val="6D6E71"/>
                </a:solidFill>
                <a:latin typeface="Arial"/>
                <a:cs typeface="Arial"/>
              </a:rPr>
              <a:t>Področje zajema </a:t>
            </a:r>
            <a:r>
              <a:rPr lang="sl-SI" sz="2850" spc="15" dirty="0" err="1">
                <a:solidFill>
                  <a:srgbClr val="6D6E71"/>
                </a:solidFill>
                <a:latin typeface="Arial"/>
                <a:cs typeface="Arial"/>
              </a:rPr>
              <a:t>ocenjevalnike</a:t>
            </a:r>
            <a:r>
              <a:rPr lang="sl-SI" sz="2850" spc="15" dirty="0">
                <a:solidFill>
                  <a:srgbClr val="6D6E71"/>
                </a:solidFill>
                <a:latin typeface="Arial"/>
                <a:cs typeface="Arial"/>
              </a:rPr>
              <a:t> stanj, regulacijo napetosti, vizualizacijo napetostnih profilov ter sisteme za spremljanje kakovosti električne </a:t>
            </a:r>
            <a:r>
              <a:rPr lang="sl-SI" sz="2850" spc="15" dirty="0" smtClean="0">
                <a:solidFill>
                  <a:srgbClr val="6D6E71"/>
                </a:solidFill>
                <a:latin typeface="Arial"/>
                <a:cs typeface="Arial"/>
              </a:rPr>
              <a:t>energije.</a:t>
            </a:r>
            <a:endParaRPr lang="sl-SI" sz="2850" spc="15" dirty="0">
              <a:solidFill>
                <a:srgbClr val="6D6E71"/>
              </a:solidFill>
              <a:latin typeface="Arial"/>
              <a:cs typeface="Arial"/>
            </a:endParaRPr>
          </a:p>
        </p:txBody>
      </p:sp>
      <p:sp>
        <p:nvSpPr>
          <p:cNvPr id="4" name="object 4"/>
          <p:cNvSpPr txBox="1"/>
          <p:nvPr/>
        </p:nvSpPr>
        <p:spPr>
          <a:xfrm>
            <a:off x="1034388" y="2909466"/>
            <a:ext cx="8027670" cy="1834092"/>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Pregled stanja in načrt razvoja</a:t>
            </a: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034388" y="1677104"/>
            <a:ext cx="3876675" cy="377026"/>
          </a:xfrm>
          <a:prstGeom prst="rect">
            <a:avLst/>
          </a:prstGeom>
        </p:spPr>
        <p:txBody>
          <a:bodyPr vert="horz" wrap="square" lIns="0" tIns="0" rIns="0" bIns="0" rtlCol="0">
            <a:spAutoFit/>
          </a:bodyPr>
          <a:lstStyle/>
          <a:p>
            <a:pPr marL="12700">
              <a:lnSpc>
                <a:spcPct val="100000"/>
              </a:lnSpc>
            </a:pPr>
            <a:r>
              <a:rPr lang="pl-PL" sz="2450" b="1" spc="-190" dirty="0">
                <a:solidFill>
                  <a:srgbClr val="1D98D5"/>
                </a:solidFill>
                <a:latin typeface="Arial Narrow"/>
                <a:cs typeface="Arial Narrow"/>
              </a:rPr>
              <a:t>Delovna  skupina za tehnične zadeve</a:t>
            </a:r>
            <a:endParaRPr lang="pl-PL" sz="2450" dirty="0">
              <a:latin typeface="Arial Narrow"/>
              <a:cs typeface="Arial Narrow"/>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7274" y="4909318"/>
            <a:ext cx="8136904"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1959" y="6781261"/>
            <a:ext cx="8208912" cy="185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41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28038" y="6995894"/>
            <a:ext cx="8449310" cy="5570756"/>
          </a:xfrm>
          <a:prstGeom prst="rect">
            <a:avLst/>
          </a:prstGeom>
        </p:spPr>
        <p:txBody>
          <a:bodyPr vert="horz" wrap="square" lIns="0" tIns="0" rIns="0" bIns="0" rtlCol="0">
            <a:spAutoFit/>
          </a:bodyPr>
          <a:lstStyle/>
          <a:p>
            <a:pPr marL="12700" marR="5080">
              <a:lnSpc>
                <a:spcPct val="100000"/>
              </a:lnSpc>
            </a:pPr>
            <a:r>
              <a:rPr lang="sl-SI" sz="3300" b="1" spc="-25" dirty="0" smtClean="0">
                <a:solidFill>
                  <a:srgbClr val="80C342"/>
                </a:solidFill>
                <a:latin typeface="Arial"/>
                <a:cs typeface="Arial"/>
              </a:rPr>
              <a:t>Vodenje omrežja</a:t>
            </a:r>
            <a:r>
              <a:rPr sz="3300" b="1" spc="-15" dirty="0" smtClean="0">
                <a:solidFill>
                  <a:srgbClr val="80C342"/>
                </a:solidFill>
                <a:latin typeface="Arial"/>
                <a:cs typeface="Arial"/>
              </a:rPr>
              <a:t>:</a:t>
            </a:r>
            <a:endParaRPr sz="3300" dirty="0" smtClean="0">
              <a:latin typeface="Arial"/>
              <a:cs typeface="Arial"/>
            </a:endParaRPr>
          </a:p>
          <a:p>
            <a:pPr marL="215900" indent="-203200">
              <a:spcBef>
                <a:spcPts val="2920"/>
              </a:spcBef>
              <a:buClr>
                <a:srgbClr val="6D6E71"/>
              </a:buClr>
              <a:buFont typeface="Arial"/>
              <a:buChar char="-"/>
              <a:tabLst>
                <a:tab pos="216535" algn="l"/>
              </a:tabLst>
            </a:pPr>
            <a:r>
              <a:rPr lang="sl-SI" sz="2850" spc="15" dirty="0">
                <a:solidFill>
                  <a:srgbClr val="6D6E71"/>
                </a:solidFill>
                <a:latin typeface="Arial"/>
                <a:cs typeface="Arial"/>
              </a:rPr>
              <a:t>Cilj projektnega sklopa je prilagoditev sistema vodenja omrežja tako, da bo </a:t>
            </a:r>
            <a:r>
              <a:rPr lang="sl-SI" sz="2850" spc="15" dirty="0" smtClean="0">
                <a:solidFill>
                  <a:srgbClr val="6D6E71"/>
                </a:solidFill>
                <a:latin typeface="Arial"/>
                <a:cs typeface="Arial"/>
              </a:rPr>
              <a:t>omogočal </a:t>
            </a:r>
            <a:r>
              <a:rPr lang="sl-SI" sz="2850" spc="15" dirty="0">
                <a:solidFill>
                  <a:srgbClr val="6D6E71"/>
                </a:solidFill>
                <a:latin typeface="Arial"/>
                <a:cs typeface="Arial"/>
              </a:rPr>
              <a:t>izvajanje določenih avtomatskih funkcij za izvajanje prilagajanja odjema in </a:t>
            </a:r>
            <a:r>
              <a:rPr lang="sl-SI" sz="2850" spc="15" dirty="0" smtClean="0">
                <a:solidFill>
                  <a:srgbClr val="6D6E71"/>
                </a:solidFill>
                <a:latin typeface="Arial"/>
                <a:cs typeface="Arial"/>
              </a:rPr>
              <a:t>proizvodnje.</a:t>
            </a:r>
          </a:p>
          <a:p>
            <a:pPr marL="215900" indent="-203200">
              <a:spcBef>
                <a:spcPts val="2920"/>
              </a:spcBef>
              <a:buClr>
                <a:srgbClr val="6D6E71"/>
              </a:buClr>
              <a:buFont typeface="Arial"/>
              <a:buChar char="-"/>
              <a:tabLst>
                <a:tab pos="216535" algn="l"/>
              </a:tabLst>
            </a:pPr>
            <a:r>
              <a:rPr lang="sl-SI" sz="2850" spc="15" dirty="0" smtClean="0">
                <a:solidFill>
                  <a:srgbClr val="6D6E71"/>
                </a:solidFill>
                <a:latin typeface="Arial"/>
                <a:cs typeface="Arial"/>
              </a:rPr>
              <a:t>Avtomatizacija </a:t>
            </a:r>
            <a:r>
              <a:rPr lang="sl-SI" sz="2850" spc="15" dirty="0">
                <a:solidFill>
                  <a:srgbClr val="6D6E71"/>
                </a:solidFill>
                <a:latin typeface="Arial"/>
                <a:cs typeface="Arial"/>
              </a:rPr>
              <a:t>lociranja okvar v omrežju ter </a:t>
            </a:r>
            <a:r>
              <a:rPr lang="sl-SI" sz="2850" spc="15" dirty="0" smtClean="0">
                <a:solidFill>
                  <a:srgbClr val="6D6E71"/>
                </a:solidFill>
                <a:latin typeface="Arial"/>
                <a:cs typeface="Arial"/>
              </a:rPr>
              <a:t>avtomatska </a:t>
            </a:r>
            <a:r>
              <a:rPr lang="sl-SI" sz="2850" spc="15" dirty="0">
                <a:solidFill>
                  <a:srgbClr val="6D6E71"/>
                </a:solidFill>
                <a:latin typeface="Arial"/>
                <a:cs typeface="Arial"/>
              </a:rPr>
              <a:t>vzpostavitev obratovalnega stanja za vse dele omrežja, ki niso pod vplivom </a:t>
            </a:r>
            <a:r>
              <a:rPr lang="sl-SI" sz="2850" spc="15" dirty="0" smtClean="0">
                <a:solidFill>
                  <a:srgbClr val="6D6E71"/>
                </a:solidFill>
                <a:latin typeface="Arial"/>
                <a:cs typeface="Arial"/>
              </a:rPr>
              <a:t>okvare.</a:t>
            </a:r>
            <a:endParaRPr lang="sl-SI" sz="2850" spc="15" dirty="0">
              <a:solidFill>
                <a:srgbClr val="6D6E71"/>
              </a:solidFill>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Zagotavljanje </a:t>
            </a:r>
            <a:r>
              <a:rPr lang="sl-SI" sz="2850" spc="15" dirty="0">
                <a:solidFill>
                  <a:srgbClr val="6D6E71"/>
                </a:solidFill>
                <a:latin typeface="Arial"/>
                <a:cs typeface="Arial"/>
              </a:rPr>
              <a:t>kakovosti napetosti ob visokem deležu razpršenih </a:t>
            </a:r>
            <a:r>
              <a:rPr lang="sl-SI" sz="2850" spc="15" dirty="0" smtClean="0">
                <a:solidFill>
                  <a:srgbClr val="6D6E71"/>
                </a:solidFill>
                <a:latin typeface="Arial"/>
                <a:cs typeface="Arial"/>
              </a:rPr>
              <a:t>virov.</a:t>
            </a:r>
            <a:endParaRPr lang="sl-SI" sz="2850" spc="15" dirty="0">
              <a:solidFill>
                <a:srgbClr val="6D6E71"/>
              </a:solidFill>
              <a:latin typeface="Arial"/>
              <a:cs typeface="Arial"/>
            </a:endParaRPr>
          </a:p>
        </p:txBody>
      </p:sp>
      <p:sp>
        <p:nvSpPr>
          <p:cNvPr id="4" name="object 4"/>
          <p:cNvSpPr txBox="1"/>
          <p:nvPr/>
        </p:nvSpPr>
        <p:spPr>
          <a:xfrm>
            <a:off x="1034388" y="2909466"/>
            <a:ext cx="8027670" cy="1834092"/>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Pregled stanja in načrt razvoja</a:t>
            </a: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034388" y="1677104"/>
            <a:ext cx="3876675" cy="377026"/>
          </a:xfrm>
          <a:prstGeom prst="rect">
            <a:avLst/>
          </a:prstGeom>
        </p:spPr>
        <p:txBody>
          <a:bodyPr vert="horz" wrap="square" lIns="0" tIns="0" rIns="0" bIns="0" rtlCol="0">
            <a:spAutoFit/>
          </a:bodyPr>
          <a:lstStyle/>
          <a:p>
            <a:pPr marL="12700">
              <a:lnSpc>
                <a:spcPct val="100000"/>
              </a:lnSpc>
            </a:pPr>
            <a:r>
              <a:rPr lang="pl-PL" sz="2450" b="1" spc="-190" dirty="0">
                <a:solidFill>
                  <a:srgbClr val="1D98D5"/>
                </a:solidFill>
                <a:latin typeface="Arial Narrow"/>
                <a:cs typeface="Arial Narrow"/>
              </a:rPr>
              <a:t>Delovna  skupina za tehnične zadeve</a:t>
            </a:r>
            <a:endParaRPr lang="pl-PL" sz="2450" dirty="0">
              <a:latin typeface="Arial Narrow"/>
              <a:cs typeface="Arial Narrow"/>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7850" y="5749925"/>
            <a:ext cx="7848872" cy="165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575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4388" y="7265337"/>
            <a:ext cx="8449310" cy="4255011"/>
          </a:xfrm>
          <a:prstGeom prst="rect">
            <a:avLst/>
          </a:prstGeom>
        </p:spPr>
        <p:txBody>
          <a:bodyPr vert="horz" wrap="square" lIns="0" tIns="0" rIns="0" bIns="0" rtlCol="0">
            <a:spAutoFit/>
          </a:bodyPr>
          <a:lstStyle/>
          <a:p>
            <a:pPr marL="12700" marR="5080">
              <a:lnSpc>
                <a:spcPct val="100000"/>
              </a:lnSpc>
            </a:pPr>
            <a:r>
              <a:rPr lang="sl-SI" sz="3300" b="1" spc="-25" dirty="0" smtClean="0">
                <a:solidFill>
                  <a:srgbClr val="80C342"/>
                </a:solidFill>
                <a:latin typeface="Arial"/>
                <a:cs typeface="Arial"/>
              </a:rPr>
              <a:t>Aktivno </a:t>
            </a:r>
            <a:r>
              <a:rPr lang="sl-SI" sz="3300" b="1" spc="-25" dirty="0">
                <a:solidFill>
                  <a:srgbClr val="80C342"/>
                </a:solidFill>
                <a:latin typeface="Arial"/>
                <a:cs typeface="Arial"/>
              </a:rPr>
              <a:t>vključevanje </a:t>
            </a:r>
            <a:r>
              <a:rPr lang="sl-SI" sz="3300" b="1" spc="-25" dirty="0" smtClean="0">
                <a:solidFill>
                  <a:srgbClr val="80C342"/>
                </a:solidFill>
                <a:latin typeface="Arial"/>
                <a:cs typeface="Arial"/>
              </a:rPr>
              <a:t>odjema</a:t>
            </a:r>
            <a:r>
              <a:rPr sz="3300" b="1" spc="-15" dirty="0" smtClean="0">
                <a:solidFill>
                  <a:srgbClr val="80C342"/>
                </a:solidFill>
                <a:latin typeface="Arial"/>
                <a:cs typeface="Arial"/>
              </a:rPr>
              <a:t>:</a:t>
            </a:r>
            <a:endParaRPr sz="3300" dirty="0">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a:solidFill>
                  <a:srgbClr val="6D6E71"/>
                </a:solidFill>
                <a:latin typeface="Arial"/>
                <a:cs typeface="Arial"/>
              </a:rPr>
              <a:t>Cilj projektnega sklopa je vključevanje aktivnega odjema v obratovanje omrežja s ciljem zniževanja koničnih </a:t>
            </a:r>
            <a:r>
              <a:rPr lang="sl-SI" sz="2850" spc="15" dirty="0" smtClean="0">
                <a:solidFill>
                  <a:srgbClr val="6D6E71"/>
                </a:solidFill>
                <a:latin typeface="Arial"/>
                <a:cs typeface="Arial"/>
              </a:rPr>
              <a:t>obremenitev.</a:t>
            </a:r>
            <a:endParaRPr lang="sl-SI" sz="2850" spc="15" dirty="0">
              <a:solidFill>
                <a:srgbClr val="6D6E71"/>
              </a:solidFill>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Vključuje </a:t>
            </a:r>
            <a:r>
              <a:rPr lang="sl-SI" sz="2850" spc="15" dirty="0">
                <a:solidFill>
                  <a:srgbClr val="6D6E71"/>
                </a:solidFill>
                <a:latin typeface="Arial"/>
                <a:cs typeface="Arial"/>
              </a:rPr>
              <a:t>gospodinjske in poslovne </a:t>
            </a:r>
            <a:r>
              <a:rPr lang="sl-SI" sz="2850" spc="15" dirty="0" smtClean="0">
                <a:solidFill>
                  <a:srgbClr val="6D6E71"/>
                </a:solidFill>
                <a:latin typeface="Arial"/>
                <a:cs typeface="Arial"/>
              </a:rPr>
              <a:t>odjemalce.</a:t>
            </a:r>
            <a:endParaRPr lang="sl-SI" sz="2850" spc="15" dirty="0">
              <a:solidFill>
                <a:srgbClr val="6D6E71"/>
              </a:solidFill>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Ovira </a:t>
            </a:r>
            <a:r>
              <a:rPr lang="sl-SI" sz="2850" spc="15" dirty="0">
                <a:solidFill>
                  <a:srgbClr val="6D6E71"/>
                </a:solidFill>
                <a:latin typeface="Arial"/>
                <a:cs typeface="Arial"/>
              </a:rPr>
              <a:t>pri nadaljevanju dela je nestimulativni tarifni </a:t>
            </a:r>
            <a:r>
              <a:rPr lang="sl-SI" sz="2850" spc="15" dirty="0" smtClean="0">
                <a:solidFill>
                  <a:srgbClr val="6D6E71"/>
                </a:solidFill>
                <a:latin typeface="Arial"/>
                <a:cs typeface="Arial"/>
              </a:rPr>
              <a:t>sistem.</a:t>
            </a:r>
            <a:endParaRPr lang="sl-SI" sz="2850" spc="15" dirty="0">
              <a:solidFill>
                <a:srgbClr val="6D6E71"/>
              </a:solidFill>
              <a:latin typeface="Arial"/>
              <a:cs typeface="Arial"/>
            </a:endParaRPr>
          </a:p>
        </p:txBody>
      </p:sp>
      <p:sp>
        <p:nvSpPr>
          <p:cNvPr id="4" name="object 4"/>
          <p:cNvSpPr txBox="1"/>
          <p:nvPr/>
        </p:nvSpPr>
        <p:spPr>
          <a:xfrm>
            <a:off x="1034388" y="2909466"/>
            <a:ext cx="8027670" cy="1834092"/>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Pregled stanja in načrt razvoja</a:t>
            </a: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034388" y="1677104"/>
            <a:ext cx="3876675" cy="377026"/>
          </a:xfrm>
          <a:prstGeom prst="rect">
            <a:avLst/>
          </a:prstGeom>
        </p:spPr>
        <p:txBody>
          <a:bodyPr vert="horz" wrap="square" lIns="0" tIns="0" rIns="0" bIns="0" rtlCol="0">
            <a:spAutoFit/>
          </a:bodyPr>
          <a:lstStyle/>
          <a:p>
            <a:pPr marL="12700">
              <a:lnSpc>
                <a:spcPct val="100000"/>
              </a:lnSpc>
            </a:pPr>
            <a:r>
              <a:rPr lang="pl-PL" sz="2450" b="1" spc="-190" dirty="0">
                <a:solidFill>
                  <a:srgbClr val="1D98D5"/>
                </a:solidFill>
                <a:latin typeface="Arial Narrow"/>
                <a:cs typeface="Arial Narrow"/>
              </a:rPr>
              <a:t>Delovna  skupina za tehnične zadeve</a:t>
            </a:r>
            <a:endParaRPr lang="pl-PL" sz="2450" dirty="0">
              <a:latin typeface="Arial Narrow"/>
              <a:cs typeface="Arial Narrow"/>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5450" y="5368925"/>
            <a:ext cx="8136904" cy="160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231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2520" y="6557313"/>
            <a:ext cx="8449310" cy="6009337"/>
          </a:xfrm>
          <a:prstGeom prst="rect">
            <a:avLst/>
          </a:prstGeom>
        </p:spPr>
        <p:txBody>
          <a:bodyPr vert="horz" wrap="square" lIns="0" tIns="0" rIns="0" bIns="0" rtlCol="0">
            <a:spAutoFit/>
          </a:bodyPr>
          <a:lstStyle/>
          <a:p>
            <a:pPr marL="12700" marR="5080">
              <a:lnSpc>
                <a:spcPct val="100000"/>
              </a:lnSpc>
            </a:pPr>
            <a:r>
              <a:rPr lang="sl-SI" sz="3300" b="1" spc="-25" dirty="0" smtClean="0">
                <a:solidFill>
                  <a:srgbClr val="80C342"/>
                </a:solidFill>
                <a:latin typeface="Arial"/>
                <a:cs typeface="Arial"/>
              </a:rPr>
              <a:t>Aktivno </a:t>
            </a:r>
            <a:r>
              <a:rPr lang="sl-SI" sz="3300" b="1" spc="-25" dirty="0">
                <a:solidFill>
                  <a:srgbClr val="80C342"/>
                </a:solidFill>
                <a:latin typeface="Arial"/>
                <a:cs typeface="Arial"/>
              </a:rPr>
              <a:t>vključevanje </a:t>
            </a:r>
            <a:r>
              <a:rPr lang="sl-SI" sz="3300" b="1" spc="-25" dirty="0" smtClean="0">
                <a:solidFill>
                  <a:srgbClr val="80C342"/>
                </a:solidFill>
                <a:latin typeface="Arial"/>
                <a:cs typeface="Arial"/>
              </a:rPr>
              <a:t>proizvodnje</a:t>
            </a:r>
            <a:r>
              <a:rPr sz="3300" b="1" spc="-15" dirty="0" smtClean="0">
                <a:solidFill>
                  <a:srgbClr val="80C342"/>
                </a:solidFill>
                <a:latin typeface="Arial"/>
                <a:cs typeface="Arial"/>
              </a:rPr>
              <a:t>:</a:t>
            </a:r>
            <a:endParaRPr sz="3300" dirty="0">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a:solidFill>
                  <a:srgbClr val="6D6E71"/>
                </a:solidFill>
                <a:latin typeface="Arial"/>
                <a:cs typeface="Arial"/>
              </a:rPr>
              <a:t>Cilj projektnega sklopa je vzpostavitev mehanizmov, ki bodo omogočili vključevanje proizvodnje obnovljivih virov na distribucijskem omrežju v proces obratovanja omrežja</a:t>
            </a:r>
          </a:p>
          <a:p>
            <a:pPr marL="215900" indent="-203200">
              <a:lnSpc>
                <a:spcPct val="100000"/>
              </a:lnSpc>
              <a:spcBef>
                <a:spcPts val="2920"/>
              </a:spcBef>
              <a:buClr>
                <a:srgbClr val="6D6E71"/>
              </a:buClr>
              <a:buFont typeface="Arial"/>
              <a:buChar char="-"/>
              <a:tabLst>
                <a:tab pos="216535" algn="l"/>
              </a:tabLst>
            </a:pPr>
            <a:r>
              <a:rPr lang="sl-SI" sz="2850" spc="15" dirty="0">
                <a:solidFill>
                  <a:srgbClr val="6D6E71"/>
                </a:solidFill>
                <a:latin typeface="Arial"/>
                <a:cs typeface="Arial"/>
              </a:rPr>
              <a:t>Proizvodnja OVE je danes podrejena cilju maksimalne možne proizvodnje kar zagotavlja zakonodaja</a:t>
            </a:r>
          </a:p>
          <a:p>
            <a:pPr marL="215900" indent="-203200">
              <a:lnSpc>
                <a:spcPct val="100000"/>
              </a:lnSpc>
              <a:spcBef>
                <a:spcPts val="2920"/>
              </a:spcBef>
              <a:buClr>
                <a:srgbClr val="6D6E71"/>
              </a:buClr>
              <a:buFont typeface="Arial"/>
              <a:buChar char="-"/>
              <a:tabLst>
                <a:tab pos="216535" algn="l"/>
              </a:tabLst>
            </a:pPr>
            <a:r>
              <a:rPr lang="sl-SI" sz="2850" spc="15" dirty="0">
                <a:solidFill>
                  <a:srgbClr val="6D6E71"/>
                </a:solidFill>
                <a:latin typeface="Arial"/>
                <a:cs typeface="Arial"/>
              </a:rPr>
              <a:t>Masovna proizvodnja OVE  proizvaja električno energijo nenadzorovano in naključno ter s tem povzroča težave v obratovanju </a:t>
            </a:r>
            <a:r>
              <a:rPr lang="sl-SI" sz="2850" spc="15" dirty="0" smtClean="0">
                <a:solidFill>
                  <a:srgbClr val="6D6E71"/>
                </a:solidFill>
                <a:latin typeface="Arial"/>
                <a:cs typeface="Arial"/>
              </a:rPr>
              <a:t>omrežja</a:t>
            </a:r>
            <a:endParaRPr lang="sl-SI" sz="2850" spc="15" dirty="0">
              <a:solidFill>
                <a:srgbClr val="6D6E71"/>
              </a:solidFill>
              <a:latin typeface="Arial"/>
              <a:cs typeface="Arial"/>
            </a:endParaRPr>
          </a:p>
        </p:txBody>
      </p:sp>
      <p:sp>
        <p:nvSpPr>
          <p:cNvPr id="4" name="object 4"/>
          <p:cNvSpPr txBox="1"/>
          <p:nvPr/>
        </p:nvSpPr>
        <p:spPr>
          <a:xfrm>
            <a:off x="1034388" y="2909466"/>
            <a:ext cx="8027670" cy="1834092"/>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Pregled stanja in načrt razvoja</a:t>
            </a: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034388" y="1677104"/>
            <a:ext cx="3876675" cy="377026"/>
          </a:xfrm>
          <a:prstGeom prst="rect">
            <a:avLst/>
          </a:prstGeom>
        </p:spPr>
        <p:txBody>
          <a:bodyPr vert="horz" wrap="square" lIns="0" tIns="0" rIns="0" bIns="0" rtlCol="0">
            <a:spAutoFit/>
          </a:bodyPr>
          <a:lstStyle/>
          <a:p>
            <a:pPr marL="12700">
              <a:lnSpc>
                <a:spcPct val="100000"/>
              </a:lnSpc>
            </a:pPr>
            <a:r>
              <a:rPr lang="pl-PL" sz="2450" b="1" spc="-190" dirty="0">
                <a:solidFill>
                  <a:srgbClr val="1D98D5"/>
                </a:solidFill>
                <a:latin typeface="Arial Narrow"/>
                <a:cs typeface="Arial Narrow"/>
              </a:rPr>
              <a:t>Delovna  skupina za tehnične zadeve</a:t>
            </a:r>
            <a:endParaRPr lang="pl-PL" sz="2450" dirty="0">
              <a:latin typeface="Arial Narrow"/>
              <a:cs typeface="Arial Narrow"/>
            </a:endParaRP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8138" y="5620564"/>
            <a:ext cx="7848872" cy="97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391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4388" y="7265337"/>
            <a:ext cx="8449310" cy="3883114"/>
          </a:xfrm>
          <a:prstGeom prst="rect">
            <a:avLst/>
          </a:prstGeom>
        </p:spPr>
        <p:txBody>
          <a:bodyPr vert="horz" wrap="square" lIns="0" tIns="0" rIns="0" bIns="0" rtlCol="0">
            <a:spAutoFit/>
          </a:bodyPr>
          <a:lstStyle/>
          <a:p>
            <a:pPr marL="12700" marR="5080">
              <a:lnSpc>
                <a:spcPct val="100000"/>
              </a:lnSpc>
            </a:pPr>
            <a:r>
              <a:rPr lang="sl-SI" sz="3300" b="1" spc="-25" dirty="0" smtClean="0">
                <a:solidFill>
                  <a:srgbClr val="80C342"/>
                </a:solidFill>
                <a:latin typeface="Arial"/>
                <a:cs typeface="Arial"/>
              </a:rPr>
              <a:t>Integracija sistemov</a:t>
            </a:r>
            <a:r>
              <a:rPr sz="3300" b="1" spc="-15" dirty="0" smtClean="0">
                <a:solidFill>
                  <a:srgbClr val="80C342"/>
                </a:solidFill>
                <a:latin typeface="Arial"/>
                <a:cs typeface="Arial"/>
              </a:rPr>
              <a:t>:</a:t>
            </a:r>
            <a:endParaRPr sz="3300" dirty="0">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a:solidFill>
                  <a:srgbClr val="6D6E71"/>
                </a:solidFill>
                <a:latin typeface="Arial"/>
                <a:cs typeface="Arial"/>
              </a:rPr>
              <a:t>Cilj projektnega sklopa je vzpostavitev potrebne integracijske platforme in hkrati razvoj in testiranje integracijskih tehnologij</a:t>
            </a:r>
          </a:p>
          <a:p>
            <a:pPr marL="215900" indent="-203200">
              <a:lnSpc>
                <a:spcPct val="100000"/>
              </a:lnSpc>
              <a:spcBef>
                <a:spcPts val="2920"/>
              </a:spcBef>
              <a:buClr>
                <a:srgbClr val="6D6E71"/>
              </a:buClr>
              <a:buFont typeface="Arial"/>
              <a:buChar char="-"/>
              <a:tabLst>
                <a:tab pos="216535" algn="l"/>
              </a:tabLst>
            </a:pPr>
            <a:r>
              <a:rPr lang="sl-SI" sz="2850" spc="15" dirty="0">
                <a:solidFill>
                  <a:srgbClr val="6D6E71"/>
                </a:solidFill>
                <a:latin typeface="Arial"/>
                <a:cs typeface="Arial"/>
              </a:rPr>
              <a:t>V skladu z EU referenčno arhitekturo za pametna omrežja se uporablja CIM model oz. standardi IEC (61968, 61970 in 62325</a:t>
            </a:r>
            <a:r>
              <a:rPr lang="sl-SI" sz="2850" spc="15" dirty="0" smtClean="0">
                <a:solidFill>
                  <a:srgbClr val="6D6E71"/>
                </a:solidFill>
                <a:latin typeface="Arial"/>
                <a:cs typeface="Arial"/>
              </a:rPr>
              <a:t>)</a:t>
            </a:r>
            <a:endParaRPr lang="sl-SI" sz="2850" spc="15" dirty="0">
              <a:solidFill>
                <a:srgbClr val="6D6E71"/>
              </a:solidFill>
              <a:latin typeface="Arial"/>
              <a:cs typeface="Arial"/>
            </a:endParaRPr>
          </a:p>
        </p:txBody>
      </p:sp>
      <p:sp>
        <p:nvSpPr>
          <p:cNvPr id="4" name="object 4"/>
          <p:cNvSpPr txBox="1"/>
          <p:nvPr/>
        </p:nvSpPr>
        <p:spPr>
          <a:xfrm>
            <a:off x="1034388" y="2909466"/>
            <a:ext cx="8027670" cy="1834092"/>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Pregled stanja in načrt razvoja</a:t>
            </a: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034388" y="1677104"/>
            <a:ext cx="3876675" cy="377026"/>
          </a:xfrm>
          <a:prstGeom prst="rect">
            <a:avLst/>
          </a:prstGeom>
        </p:spPr>
        <p:txBody>
          <a:bodyPr vert="horz" wrap="square" lIns="0" tIns="0" rIns="0" bIns="0" rtlCol="0">
            <a:spAutoFit/>
          </a:bodyPr>
          <a:lstStyle/>
          <a:p>
            <a:pPr marL="12700">
              <a:lnSpc>
                <a:spcPct val="100000"/>
              </a:lnSpc>
            </a:pPr>
            <a:r>
              <a:rPr lang="pl-PL" sz="2450" b="1" spc="-190" dirty="0">
                <a:solidFill>
                  <a:srgbClr val="1D98D5"/>
                </a:solidFill>
                <a:latin typeface="Arial Narrow"/>
                <a:cs typeface="Arial Narrow"/>
              </a:rPr>
              <a:t>Delovna  skupina za tehnične zadeve</a:t>
            </a:r>
            <a:endParaRPr lang="pl-PL" sz="2450" dirty="0">
              <a:latin typeface="Arial Narrow"/>
              <a:cs typeface="Arial Narrow"/>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8138" y="5749925"/>
            <a:ext cx="7848872" cy="1065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119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4388" y="7265337"/>
            <a:ext cx="8449310" cy="4560223"/>
          </a:xfrm>
          <a:prstGeom prst="rect">
            <a:avLst/>
          </a:prstGeom>
        </p:spPr>
        <p:txBody>
          <a:bodyPr vert="horz" wrap="square" lIns="0" tIns="0" rIns="0" bIns="0" rtlCol="0">
            <a:spAutoFit/>
          </a:bodyPr>
          <a:lstStyle/>
          <a:p>
            <a:pPr marL="12700" marR="5080">
              <a:lnSpc>
                <a:spcPct val="100000"/>
              </a:lnSpc>
            </a:pPr>
            <a:r>
              <a:rPr lang="sl-SI" sz="3300" b="1" spc="-25" dirty="0" smtClean="0">
                <a:solidFill>
                  <a:srgbClr val="80C342"/>
                </a:solidFill>
                <a:latin typeface="Arial"/>
                <a:cs typeface="Arial"/>
              </a:rPr>
              <a:t>Evropski razvojni projekti</a:t>
            </a:r>
            <a:r>
              <a:rPr sz="3300" b="1" spc="-15" dirty="0" smtClean="0">
                <a:solidFill>
                  <a:srgbClr val="80C342"/>
                </a:solidFill>
                <a:latin typeface="Arial"/>
                <a:cs typeface="Arial"/>
              </a:rPr>
              <a:t>:</a:t>
            </a:r>
            <a:endParaRPr sz="3300" dirty="0">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a:solidFill>
                  <a:srgbClr val="6D6E71"/>
                </a:solidFill>
                <a:latin typeface="Arial"/>
                <a:cs typeface="Arial"/>
              </a:rPr>
              <a:t>Flex4Grid</a:t>
            </a:r>
          </a:p>
          <a:p>
            <a:pPr marL="215900" indent="-203200">
              <a:lnSpc>
                <a:spcPct val="100000"/>
              </a:lnSpc>
              <a:spcBef>
                <a:spcPts val="2920"/>
              </a:spcBef>
              <a:buClr>
                <a:srgbClr val="6D6E71"/>
              </a:buClr>
              <a:buFont typeface="Arial"/>
              <a:buChar char="-"/>
              <a:tabLst>
                <a:tab pos="216535" algn="l"/>
              </a:tabLst>
            </a:pPr>
            <a:r>
              <a:rPr lang="sl-SI" sz="2850" spc="15" dirty="0" err="1">
                <a:solidFill>
                  <a:srgbClr val="6D6E71"/>
                </a:solidFill>
                <a:latin typeface="Arial"/>
                <a:cs typeface="Arial"/>
              </a:rPr>
              <a:t>Hybrid</a:t>
            </a:r>
            <a:r>
              <a:rPr lang="sl-SI" sz="2850" spc="15" dirty="0">
                <a:solidFill>
                  <a:srgbClr val="6D6E71"/>
                </a:solidFill>
                <a:latin typeface="Arial"/>
                <a:cs typeface="Arial"/>
              </a:rPr>
              <a:t> – </a:t>
            </a:r>
            <a:r>
              <a:rPr lang="sl-SI" sz="2850" spc="15" dirty="0" smtClean="0">
                <a:solidFill>
                  <a:srgbClr val="6D6E71"/>
                </a:solidFill>
                <a:latin typeface="Arial"/>
                <a:cs typeface="Arial"/>
              </a:rPr>
              <a:t>VPP4DSO</a:t>
            </a: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SUNSEED</a:t>
            </a: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INCREASE</a:t>
            </a: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STORY</a:t>
            </a:r>
            <a:endParaRPr lang="sl-SI" sz="2850" spc="15" dirty="0">
              <a:solidFill>
                <a:srgbClr val="6D6E71"/>
              </a:solidFill>
              <a:latin typeface="Arial"/>
              <a:cs typeface="Arial"/>
            </a:endParaRPr>
          </a:p>
        </p:txBody>
      </p:sp>
      <p:sp>
        <p:nvSpPr>
          <p:cNvPr id="4" name="object 4"/>
          <p:cNvSpPr txBox="1"/>
          <p:nvPr/>
        </p:nvSpPr>
        <p:spPr>
          <a:xfrm>
            <a:off x="1034388" y="2909466"/>
            <a:ext cx="8027670" cy="860044"/>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Razvojni projekti</a:t>
            </a: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034388" y="1677104"/>
            <a:ext cx="3876675" cy="377026"/>
          </a:xfrm>
          <a:prstGeom prst="rect">
            <a:avLst/>
          </a:prstGeom>
        </p:spPr>
        <p:txBody>
          <a:bodyPr vert="horz" wrap="square" lIns="0" tIns="0" rIns="0" bIns="0" rtlCol="0">
            <a:spAutoFit/>
          </a:bodyPr>
          <a:lstStyle/>
          <a:p>
            <a:pPr marL="12700">
              <a:lnSpc>
                <a:spcPct val="100000"/>
              </a:lnSpc>
            </a:pPr>
            <a:r>
              <a:rPr lang="pl-PL" sz="2450" b="1" spc="-190" dirty="0">
                <a:solidFill>
                  <a:srgbClr val="1D98D5"/>
                </a:solidFill>
                <a:latin typeface="Arial Narrow"/>
                <a:cs typeface="Arial Narrow"/>
              </a:rPr>
              <a:t>Delovna  skupina za tehnične zadeve</a:t>
            </a:r>
            <a:endParaRPr lang="pl-PL" sz="2450" dirty="0">
              <a:latin typeface="Arial Narrow"/>
              <a:cs typeface="Arial Narrow"/>
            </a:endParaRPr>
          </a:p>
        </p:txBody>
      </p: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r="6775" b="11105"/>
          <a:stretch>
            <a:fillRect/>
          </a:stretch>
        </p:blipFill>
        <p:spPr bwMode="auto">
          <a:xfrm>
            <a:off x="12817774" y="2315329"/>
            <a:ext cx="4983106" cy="269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lika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17774" y="5245146"/>
            <a:ext cx="4983106" cy="2760852"/>
          </a:xfrm>
          <a:prstGeom prst="rect">
            <a:avLst/>
          </a:prstGeom>
          <a:noFill/>
          <a:ln>
            <a:noFill/>
          </a:ln>
          <a:effectLst/>
        </p:spPr>
      </p:pic>
      <p:grpSp>
        <p:nvGrpSpPr>
          <p:cNvPr id="3" name="Skupina 2"/>
          <p:cNvGrpSpPr/>
          <p:nvPr/>
        </p:nvGrpSpPr>
        <p:grpSpPr>
          <a:xfrm>
            <a:off x="12817774" y="8239017"/>
            <a:ext cx="4983106" cy="2388087"/>
            <a:chOff x="12430536" y="8177295"/>
            <a:chExt cx="5024462" cy="3125043"/>
          </a:xfrm>
        </p:grpSpPr>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36198" y="8212314"/>
              <a:ext cx="4414744" cy="2946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aobljeni pravokotnik 13"/>
            <p:cNvSpPr/>
            <p:nvPr/>
          </p:nvSpPr>
          <p:spPr bwMode="auto">
            <a:xfrm>
              <a:off x="12430536" y="8177295"/>
              <a:ext cx="2360166" cy="3125043"/>
            </a:xfrm>
            <a:prstGeom prst="roundRect">
              <a:avLst/>
            </a:prstGeom>
            <a:solidFill>
              <a:schemeClr val="accent1">
                <a:alpha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16" name="Zaobljeni pravokotnik 15"/>
            <p:cNvSpPr/>
            <p:nvPr/>
          </p:nvSpPr>
          <p:spPr bwMode="auto">
            <a:xfrm>
              <a:off x="15999562" y="8842901"/>
              <a:ext cx="1455436" cy="1091285"/>
            </a:xfrm>
            <a:prstGeom prst="roundRect">
              <a:avLst/>
            </a:prstGeom>
            <a:solidFill>
              <a:srgbClr val="FFCC99">
                <a:alpha val="2470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0" charset="-128"/>
              </a:endParaRPr>
            </a:p>
          </p:txBody>
        </p:sp>
        <p:sp>
          <p:nvSpPr>
            <p:cNvPr id="18" name="Prisekana desna puščica 17"/>
            <p:cNvSpPr/>
            <p:nvPr/>
          </p:nvSpPr>
          <p:spPr bwMode="auto">
            <a:xfrm>
              <a:off x="16358216" y="10416854"/>
              <a:ext cx="196681" cy="128311"/>
            </a:xfrm>
            <a:prstGeom prst="notched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C00000"/>
                </a:solidFill>
                <a:effectLst/>
                <a:latin typeface="Arial" charset="0"/>
                <a:ea typeface="ＭＳ Ｐゴシック" pitchFamily="80" charset="-128"/>
              </a:endParaRPr>
            </a:p>
          </p:txBody>
        </p:sp>
      </p:grpSp>
    </p:spTree>
    <p:extLst>
      <p:ext uri="{BB962C8B-B14F-4D97-AF65-F5344CB8AC3E}">
        <p14:creationId xmlns:p14="http://schemas.microsoft.com/office/powerpoint/2010/main" val="394943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4388" y="7265337"/>
            <a:ext cx="8449310" cy="3377848"/>
          </a:xfrm>
          <a:prstGeom prst="rect">
            <a:avLst/>
          </a:prstGeom>
        </p:spPr>
        <p:txBody>
          <a:bodyPr vert="horz" wrap="square" lIns="0" tIns="0" rIns="0" bIns="0" rtlCol="0">
            <a:spAutoFit/>
          </a:bodyPr>
          <a:lstStyle/>
          <a:p>
            <a:pPr marL="12700" marR="5080">
              <a:lnSpc>
                <a:spcPct val="100000"/>
              </a:lnSpc>
            </a:pPr>
            <a:r>
              <a:rPr lang="sl-SI" sz="3300" b="1" spc="-25" dirty="0" smtClean="0">
                <a:solidFill>
                  <a:srgbClr val="80C342"/>
                </a:solidFill>
                <a:latin typeface="Arial"/>
                <a:cs typeface="Arial"/>
              </a:rPr>
              <a:t>Demonstracijski projekt pametnih omrežij</a:t>
            </a:r>
            <a:r>
              <a:rPr sz="3300" b="1" spc="-15" dirty="0" smtClean="0">
                <a:solidFill>
                  <a:srgbClr val="80C342"/>
                </a:solidFill>
                <a:latin typeface="Arial"/>
                <a:cs typeface="Arial"/>
              </a:rPr>
              <a:t>:</a:t>
            </a:r>
            <a:endParaRPr sz="3300" dirty="0">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Japonsko Slovensko sodelovanje.</a:t>
            </a: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EDP v projektu predvidoma zagotavljajo ustrezna demonstracijska okolja.</a:t>
            </a: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Izdelana študija izvedljivosti.</a:t>
            </a:r>
            <a:endParaRPr lang="sl-SI" sz="2850" spc="15" dirty="0">
              <a:solidFill>
                <a:srgbClr val="6D6E71"/>
              </a:solidFill>
              <a:latin typeface="Arial"/>
              <a:cs typeface="Arial"/>
            </a:endParaRPr>
          </a:p>
        </p:txBody>
      </p:sp>
      <p:sp>
        <p:nvSpPr>
          <p:cNvPr id="4" name="object 4"/>
          <p:cNvSpPr txBox="1"/>
          <p:nvPr/>
        </p:nvSpPr>
        <p:spPr>
          <a:xfrm>
            <a:off x="1034388" y="2909466"/>
            <a:ext cx="8027670" cy="860044"/>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Razvojni projekti</a:t>
            </a: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034388" y="1677104"/>
            <a:ext cx="3876675" cy="377026"/>
          </a:xfrm>
          <a:prstGeom prst="rect">
            <a:avLst/>
          </a:prstGeom>
        </p:spPr>
        <p:txBody>
          <a:bodyPr vert="horz" wrap="square" lIns="0" tIns="0" rIns="0" bIns="0" rtlCol="0">
            <a:spAutoFit/>
          </a:bodyPr>
          <a:lstStyle/>
          <a:p>
            <a:pPr marL="12700">
              <a:lnSpc>
                <a:spcPct val="100000"/>
              </a:lnSpc>
            </a:pPr>
            <a:r>
              <a:rPr lang="pl-PL" sz="2450" b="1" spc="-190" dirty="0">
                <a:solidFill>
                  <a:srgbClr val="1D98D5"/>
                </a:solidFill>
                <a:latin typeface="Arial Narrow"/>
                <a:cs typeface="Arial Narrow"/>
              </a:rPr>
              <a:t>Delovna  skupina za tehnične zadeve</a:t>
            </a:r>
            <a:endParaRPr lang="pl-PL" sz="2450" dirty="0">
              <a:latin typeface="Arial Narrow"/>
              <a:cs typeface="Arial Narrow"/>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7450" y="3547271"/>
            <a:ext cx="6394152" cy="471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335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4388" y="7265337"/>
            <a:ext cx="8449310" cy="3816429"/>
          </a:xfrm>
          <a:prstGeom prst="rect">
            <a:avLst/>
          </a:prstGeom>
        </p:spPr>
        <p:txBody>
          <a:bodyPr vert="horz" wrap="square" lIns="0" tIns="0" rIns="0" bIns="0" rtlCol="0">
            <a:spAutoFit/>
          </a:bodyPr>
          <a:lstStyle/>
          <a:p>
            <a:pPr marL="12700" marR="5080">
              <a:lnSpc>
                <a:spcPct val="100000"/>
              </a:lnSpc>
            </a:pPr>
            <a:r>
              <a:rPr lang="sl-SI" sz="3300" b="1" spc="-25" dirty="0" smtClean="0">
                <a:solidFill>
                  <a:srgbClr val="80C342"/>
                </a:solidFill>
                <a:latin typeface="Arial"/>
                <a:cs typeface="Arial"/>
              </a:rPr>
              <a:t>Zaključki</a:t>
            </a:r>
            <a:r>
              <a:rPr sz="3300" b="1" spc="-15" dirty="0" smtClean="0">
                <a:solidFill>
                  <a:srgbClr val="80C342"/>
                </a:solidFill>
                <a:latin typeface="Arial"/>
                <a:cs typeface="Arial"/>
              </a:rPr>
              <a:t>:</a:t>
            </a:r>
            <a:endParaRPr sz="3300" dirty="0">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EDP imamo jasno strategijo.</a:t>
            </a: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Potreben je ustrezen zakonodajni in </a:t>
            </a:r>
            <a:r>
              <a:rPr lang="sl-SI" sz="2850" spc="15" dirty="0" err="1" smtClean="0">
                <a:solidFill>
                  <a:srgbClr val="6D6E71"/>
                </a:solidFill>
                <a:latin typeface="Arial"/>
                <a:cs typeface="Arial"/>
              </a:rPr>
              <a:t>regulatorni</a:t>
            </a:r>
            <a:r>
              <a:rPr lang="sl-SI" sz="2850" spc="15" dirty="0" smtClean="0">
                <a:solidFill>
                  <a:srgbClr val="6D6E71"/>
                </a:solidFill>
                <a:latin typeface="Arial"/>
                <a:cs typeface="Arial"/>
              </a:rPr>
              <a:t> okvir.</a:t>
            </a: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Usklajenost na tehnološkem, regulatornem, ekonomskem in sociološkem področju.</a:t>
            </a:r>
            <a:endParaRPr lang="sl-SI" sz="2850" spc="15" dirty="0">
              <a:solidFill>
                <a:srgbClr val="6D6E71"/>
              </a:solidFill>
              <a:latin typeface="Arial"/>
              <a:cs typeface="Arial"/>
            </a:endParaRPr>
          </a:p>
        </p:txBody>
      </p:sp>
      <p:sp>
        <p:nvSpPr>
          <p:cNvPr id="4" name="object 4"/>
          <p:cNvSpPr txBox="1"/>
          <p:nvPr/>
        </p:nvSpPr>
        <p:spPr>
          <a:xfrm>
            <a:off x="1034388" y="2909466"/>
            <a:ext cx="8027670" cy="860044"/>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Prihodnost</a:t>
            </a: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034388" y="1677104"/>
            <a:ext cx="3876675" cy="377026"/>
          </a:xfrm>
          <a:prstGeom prst="rect">
            <a:avLst/>
          </a:prstGeom>
        </p:spPr>
        <p:txBody>
          <a:bodyPr vert="horz" wrap="square" lIns="0" tIns="0" rIns="0" bIns="0" rtlCol="0">
            <a:spAutoFit/>
          </a:bodyPr>
          <a:lstStyle/>
          <a:p>
            <a:pPr marL="12700">
              <a:lnSpc>
                <a:spcPct val="100000"/>
              </a:lnSpc>
            </a:pPr>
            <a:r>
              <a:rPr lang="pl-PL" sz="2450" b="1" spc="-190" dirty="0">
                <a:solidFill>
                  <a:srgbClr val="1D98D5"/>
                </a:solidFill>
                <a:latin typeface="Arial Narrow"/>
                <a:cs typeface="Arial Narrow"/>
              </a:rPr>
              <a:t>Delovna  skupina za tehnične zadeve</a:t>
            </a:r>
            <a:endParaRPr lang="pl-PL" sz="2450" dirty="0">
              <a:latin typeface="Arial Narrow"/>
              <a:cs typeface="Arial Narrow"/>
            </a:endParaRPr>
          </a:p>
        </p:txBody>
      </p:sp>
    </p:spTree>
    <p:extLst>
      <p:ext uri="{BB962C8B-B14F-4D97-AF65-F5344CB8AC3E}">
        <p14:creationId xmlns:p14="http://schemas.microsoft.com/office/powerpoint/2010/main" val="1378150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6535" y="12059"/>
            <a:ext cx="20093629" cy="1255459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0303350" y="2185447"/>
            <a:ext cx="8199120" cy="8199120"/>
          </a:xfrm>
          <a:custGeom>
            <a:avLst/>
            <a:gdLst/>
            <a:ahLst/>
            <a:cxnLst/>
            <a:rect l="l" t="t" r="r" b="b"/>
            <a:pathLst>
              <a:path w="8199119" h="8199120">
                <a:moveTo>
                  <a:pt x="4099351" y="0"/>
                </a:moveTo>
                <a:lnTo>
                  <a:pt x="3763141" y="13589"/>
                </a:lnTo>
                <a:lnTo>
                  <a:pt x="3434416" y="53653"/>
                </a:lnTo>
                <a:lnTo>
                  <a:pt x="3114231" y="119138"/>
                </a:lnTo>
                <a:lnTo>
                  <a:pt x="2803641" y="208988"/>
                </a:lnTo>
                <a:lnTo>
                  <a:pt x="2503701" y="322148"/>
                </a:lnTo>
                <a:lnTo>
                  <a:pt x="2215465" y="457563"/>
                </a:lnTo>
                <a:lnTo>
                  <a:pt x="1939990" y="614178"/>
                </a:lnTo>
                <a:lnTo>
                  <a:pt x="1678329" y="790938"/>
                </a:lnTo>
                <a:lnTo>
                  <a:pt x="1431539" y="986788"/>
                </a:lnTo>
                <a:lnTo>
                  <a:pt x="1200674" y="1200674"/>
                </a:lnTo>
                <a:lnTo>
                  <a:pt x="986788" y="1431539"/>
                </a:lnTo>
                <a:lnTo>
                  <a:pt x="790938" y="1678329"/>
                </a:lnTo>
                <a:lnTo>
                  <a:pt x="614178" y="1939990"/>
                </a:lnTo>
                <a:lnTo>
                  <a:pt x="457563" y="2215465"/>
                </a:lnTo>
                <a:lnTo>
                  <a:pt x="322148" y="2503701"/>
                </a:lnTo>
                <a:lnTo>
                  <a:pt x="208988" y="2803641"/>
                </a:lnTo>
                <a:lnTo>
                  <a:pt x="119138" y="3114231"/>
                </a:lnTo>
                <a:lnTo>
                  <a:pt x="53653" y="3434416"/>
                </a:lnTo>
                <a:lnTo>
                  <a:pt x="13589" y="3763141"/>
                </a:lnTo>
                <a:lnTo>
                  <a:pt x="0" y="4099351"/>
                </a:lnTo>
                <a:lnTo>
                  <a:pt x="13589" y="4435561"/>
                </a:lnTo>
                <a:lnTo>
                  <a:pt x="53653" y="4764286"/>
                </a:lnTo>
                <a:lnTo>
                  <a:pt x="119138" y="5084471"/>
                </a:lnTo>
                <a:lnTo>
                  <a:pt x="208988" y="5395061"/>
                </a:lnTo>
                <a:lnTo>
                  <a:pt x="322148" y="5695002"/>
                </a:lnTo>
                <a:lnTo>
                  <a:pt x="457563" y="5983237"/>
                </a:lnTo>
                <a:lnTo>
                  <a:pt x="614178" y="6258712"/>
                </a:lnTo>
                <a:lnTo>
                  <a:pt x="790938" y="6520373"/>
                </a:lnTo>
                <a:lnTo>
                  <a:pt x="986788" y="6767163"/>
                </a:lnTo>
                <a:lnTo>
                  <a:pt x="1200674" y="6998029"/>
                </a:lnTo>
                <a:lnTo>
                  <a:pt x="1431539" y="7211914"/>
                </a:lnTo>
                <a:lnTo>
                  <a:pt x="1678329" y="7407764"/>
                </a:lnTo>
                <a:lnTo>
                  <a:pt x="1939990" y="7584524"/>
                </a:lnTo>
                <a:lnTo>
                  <a:pt x="2215465" y="7741140"/>
                </a:lnTo>
                <a:lnTo>
                  <a:pt x="2503701" y="7876555"/>
                </a:lnTo>
                <a:lnTo>
                  <a:pt x="2803641" y="7989715"/>
                </a:lnTo>
                <a:lnTo>
                  <a:pt x="3114231" y="8079564"/>
                </a:lnTo>
                <a:lnTo>
                  <a:pt x="3434416" y="8145049"/>
                </a:lnTo>
                <a:lnTo>
                  <a:pt x="3763141" y="8185113"/>
                </a:lnTo>
                <a:lnTo>
                  <a:pt x="4099351" y="8198703"/>
                </a:lnTo>
                <a:lnTo>
                  <a:pt x="4435561" y="8185113"/>
                </a:lnTo>
                <a:lnTo>
                  <a:pt x="4764286" y="8145049"/>
                </a:lnTo>
                <a:lnTo>
                  <a:pt x="5084471" y="8079564"/>
                </a:lnTo>
                <a:lnTo>
                  <a:pt x="5395061" y="7989715"/>
                </a:lnTo>
                <a:lnTo>
                  <a:pt x="5695002" y="7876555"/>
                </a:lnTo>
                <a:lnTo>
                  <a:pt x="5983237" y="7741140"/>
                </a:lnTo>
                <a:lnTo>
                  <a:pt x="6258712" y="7584524"/>
                </a:lnTo>
                <a:lnTo>
                  <a:pt x="6520373" y="7407764"/>
                </a:lnTo>
                <a:lnTo>
                  <a:pt x="6767163" y="7211914"/>
                </a:lnTo>
                <a:lnTo>
                  <a:pt x="6998029" y="6998029"/>
                </a:lnTo>
                <a:lnTo>
                  <a:pt x="7211914" y="6767163"/>
                </a:lnTo>
                <a:lnTo>
                  <a:pt x="7407764" y="6520373"/>
                </a:lnTo>
                <a:lnTo>
                  <a:pt x="7584524" y="6258712"/>
                </a:lnTo>
                <a:lnTo>
                  <a:pt x="7741140" y="5983237"/>
                </a:lnTo>
                <a:lnTo>
                  <a:pt x="7876555" y="5695002"/>
                </a:lnTo>
                <a:lnTo>
                  <a:pt x="7989715" y="5395061"/>
                </a:lnTo>
                <a:lnTo>
                  <a:pt x="8079564" y="5084471"/>
                </a:lnTo>
                <a:lnTo>
                  <a:pt x="8145049" y="4764286"/>
                </a:lnTo>
                <a:lnTo>
                  <a:pt x="8185113" y="4435561"/>
                </a:lnTo>
                <a:lnTo>
                  <a:pt x="8198703" y="4099351"/>
                </a:lnTo>
                <a:lnTo>
                  <a:pt x="8185113" y="3763141"/>
                </a:lnTo>
                <a:lnTo>
                  <a:pt x="8145049" y="3434416"/>
                </a:lnTo>
                <a:lnTo>
                  <a:pt x="8079564" y="3114231"/>
                </a:lnTo>
                <a:lnTo>
                  <a:pt x="7989715" y="2803641"/>
                </a:lnTo>
                <a:lnTo>
                  <a:pt x="7876555" y="2503701"/>
                </a:lnTo>
                <a:lnTo>
                  <a:pt x="7741140" y="2215465"/>
                </a:lnTo>
                <a:lnTo>
                  <a:pt x="7584524" y="1939990"/>
                </a:lnTo>
                <a:lnTo>
                  <a:pt x="7407764" y="1678329"/>
                </a:lnTo>
                <a:lnTo>
                  <a:pt x="7211914" y="1431539"/>
                </a:lnTo>
                <a:lnTo>
                  <a:pt x="6998029" y="1200674"/>
                </a:lnTo>
                <a:lnTo>
                  <a:pt x="6767163" y="986788"/>
                </a:lnTo>
                <a:lnTo>
                  <a:pt x="6520373" y="790938"/>
                </a:lnTo>
                <a:lnTo>
                  <a:pt x="6258712" y="614178"/>
                </a:lnTo>
                <a:lnTo>
                  <a:pt x="5983237" y="457563"/>
                </a:lnTo>
                <a:lnTo>
                  <a:pt x="5695002" y="322148"/>
                </a:lnTo>
                <a:lnTo>
                  <a:pt x="5395061" y="208988"/>
                </a:lnTo>
                <a:lnTo>
                  <a:pt x="5084471" y="119138"/>
                </a:lnTo>
                <a:lnTo>
                  <a:pt x="4764286" y="53653"/>
                </a:lnTo>
                <a:lnTo>
                  <a:pt x="4435561" y="13589"/>
                </a:lnTo>
                <a:lnTo>
                  <a:pt x="4099351" y="0"/>
                </a:lnTo>
                <a:close/>
              </a:path>
            </a:pathLst>
          </a:custGeom>
          <a:solidFill>
            <a:srgbClr val="FFFFFF"/>
          </a:solidFill>
        </p:spPr>
        <p:txBody>
          <a:bodyPr wrap="square" lIns="0" tIns="0" rIns="0" bIns="0" rtlCol="0"/>
          <a:lstStyle/>
          <a:p>
            <a:endParaRPr/>
          </a:p>
        </p:txBody>
      </p:sp>
      <p:sp>
        <p:nvSpPr>
          <p:cNvPr id="4" name="object 4"/>
          <p:cNvSpPr txBox="1"/>
          <p:nvPr/>
        </p:nvSpPr>
        <p:spPr>
          <a:xfrm>
            <a:off x="11888310" y="4302125"/>
            <a:ext cx="5029200" cy="3668184"/>
          </a:xfrm>
          <a:prstGeom prst="rect">
            <a:avLst/>
          </a:prstGeom>
        </p:spPr>
        <p:txBody>
          <a:bodyPr vert="horz" wrap="square" lIns="0" tIns="0" rIns="0" bIns="0" rtlCol="0">
            <a:spAutoFit/>
          </a:bodyPr>
          <a:lstStyle/>
          <a:p>
            <a:pPr marL="12700" marR="5080">
              <a:lnSpc>
                <a:spcPct val="100600"/>
              </a:lnSpc>
            </a:pPr>
            <a:r>
              <a:rPr lang="sl-SI" sz="5900" b="1" dirty="0" smtClean="0">
                <a:solidFill>
                  <a:srgbClr val="4D4D4D"/>
                </a:solidFill>
                <a:latin typeface="Arial"/>
                <a:cs typeface="Arial"/>
              </a:rPr>
              <a:t>Pametna omrežja – včeraj, danes, jutri</a:t>
            </a:r>
            <a:endParaRPr sz="5900" dirty="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034388" y="1677104"/>
            <a:ext cx="3876675" cy="377026"/>
          </a:xfrm>
          <a:prstGeom prst="rect">
            <a:avLst/>
          </a:prstGeom>
        </p:spPr>
        <p:txBody>
          <a:bodyPr vert="horz" wrap="square" lIns="0" tIns="0" rIns="0" bIns="0" rtlCol="0">
            <a:spAutoFit/>
          </a:bodyPr>
          <a:lstStyle/>
          <a:p>
            <a:pPr marL="12700">
              <a:lnSpc>
                <a:spcPct val="100000"/>
              </a:lnSpc>
            </a:pPr>
            <a:r>
              <a:rPr lang="sl-SI" sz="2450" b="1" spc="-190" dirty="0" smtClean="0">
                <a:solidFill>
                  <a:srgbClr val="1D98D5"/>
                </a:solidFill>
                <a:latin typeface="Arial Narrow"/>
                <a:cs typeface="Arial Narrow"/>
              </a:rPr>
              <a:t>Delovna  skupina za tehnične zadeve</a:t>
            </a:r>
            <a:endParaRPr sz="2450" dirty="0">
              <a:latin typeface="Arial Narrow"/>
              <a:cs typeface="Arial Narrow"/>
            </a:endParaRPr>
          </a:p>
        </p:txBody>
      </p:sp>
      <p:sp>
        <p:nvSpPr>
          <p:cNvPr id="4" name="object 4"/>
          <p:cNvSpPr txBox="1"/>
          <p:nvPr/>
        </p:nvSpPr>
        <p:spPr>
          <a:xfrm>
            <a:off x="1034388" y="5630798"/>
            <a:ext cx="9919335" cy="3793346"/>
          </a:xfrm>
          <a:prstGeom prst="rect">
            <a:avLst/>
          </a:prstGeom>
        </p:spPr>
        <p:txBody>
          <a:bodyPr vert="horz" wrap="square" lIns="0" tIns="0" rIns="0" bIns="0" rtlCol="0">
            <a:spAutoFit/>
          </a:bodyPr>
          <a:lstStyle/>
          <a:p>
            <a:pPr marL="332105" indent="-319405">
              <a:lnSpc>
                <a:spcPct val="100000"/>
              </a:lnSpc>
              <a:buClr>
                <a:srgbClr val="0098DD"/>
              </a:buClr>
              <a:buFont typeface="Arial"/>
              <a:buChar char="-"/>
              <a:tabLst>
                <a:tab pos="332740" algn="l"/>
              </a:tabLst>
            </a:pPr>
            <a:r>
              <a:rPr lang="sl-SI" sz="4100" spc="-5" dirty="0" smtClean="0">
                <a:solidFill>
                  <a:srgbClr val="6D6E71"/>
                </a:solidFill>
                <a:latin typeface="Arial"/>
                <a:cs typeface="Arial"/>
              </a:rPr>
              <a:t>Zgodovina.</a:t>
            </a:r>
            <a:endParaRPr sz="4100" dirty="0">
              <a:latin typeface="Arial"/>
              <a:cs typeface="Arial"/>
            </a:endParaRPr>
          </a:p>
          <a:p>
            <a:pPr marL="332105" indent="-319405">
              <a:lnSpc>
                <a:spcPct val="100000"/>
              </a:lnSpc>
              <a:spcBef>
                <a:spcPts val="3325"/>
              </a:spcBef>
              <a:buClr>
                <a:srgbClr val="0098DD"/>
              </a:buClr>
              <a:buFont typeface="Arial"/>
              <a:buChar char="-"/>
              <a:tabLst>
                <a:tab pos="332740" algn="l"/>
              </a:tabLst>
            </a:pPr>
            <a:r>
              <a:rPr lang="sl-SI" sz="4100" spc="-5" dirty="0" smtClean="0">
                <a:solidFill>
                  <a:srgbClr val="6D6E71"/>
                </a:solidFill>
                <a:latin typeface="Arial"/>
                <a:cs typeface="Arial"/>
              </a:rPr>
              <a:t>Pregled sedanjega stanja</a:t>
            </a:r>
            <a:r>
              <a:rPr sz="4100" spc="-5" dirty="0" smtClean="0">
                <a:solidFill>
                  <a:srgbClr val="6D6E71"/>
                </a:solidFill>
                <a:latin typeface="Arial"/>
                <a:cs typeface="Arial"/>
              </a:rPr>
              <a:t>.</a:t>
            </a:r>
            <a:endParaRPr sz="4100" dirty="0">
              <a:latin typeface="Arial"/>
              <a:cs typeface="Arial"/>
            </a:endParaRPr>
          </a:p>
          <a:p>
            <a:pPr marL="332105" indent="-319405">
              <a:lnSpc>
                <a:spcPct val="100000"/>
              </a:lnSpc>
              <a:spcBef>
                <a:spcPts val="3325"/>
              </a:spcBef>
              <a:buClr>
                <a:srgbClr val="0098DD"/>
              </a:buClr>
              <a:buFont typeface="Arial"/>
              <a:buChar char="-"/>
              <a:tabLst>
                <a:tab pos="332740" algn="l"/>
              </a:tabLst>
            </a:pPr>
            <a:r>
              <a:rPr lang="sl-SI" sz="4100" spc="-5" dirty="0" smtClean="0">
                <a:solidFill>
                  <a:srgbClr val="6D6E71"/>
                </a:solidFill>
                <a:latin typeface="Arial"/>
                <a:cs typeface="Arial"/>
              </a:rPr>
              <a:t>Prihodnost</a:t>
            </a:r>
            <a:r>
              <a:rPr sz="4100" dirty="0" smtClean="0">
                <a:solidFill>
                  <a:srgbClr val="6D6E71"/>
                </a:solidFill>
                <a:latin typeface="Arial"/>
                <a:cs typeface="Arial"/>
              </a:rPr>
              <a:t>.</a:t>
            </a:r>
            <a:endParaRPr sz="4100" dirty="0">
              <a:latin typeface="Arial"/>
              <a:cs typeface="Arial"/>
            </a:endParaRPr>
          </a:p>
          <a:p>
            <a:pPr marL="332105" indent="-319405">
              <a:lnSpc>
                <a:spcPct val="100000"/>
              </a:lnSpc>
              <a:spcBef>
                <a:spcPts val="3325"/>
              </a:spcBef>
              <a:buClr>
                <a:srgbClr val="0098DD"/>
              </a:buClr>
              <a:buFont typeface="Arial"/>
              <a:buChar char="-"/>
              <a:tabLst>
                <a:tab pos="332740" algn="l"/>
              </a:tabLst>
            </a:pPr>
            <a:endParaRPr sz="4100" dirty="0">
              <a:latin typeface="Arial"/>
              <a:cs typeface="Arial"/>
            </a:endParaRPr>
          </a:p>
        </p:txBody>
      </p:sp>
      <p:sp>
        <p:nvSpPr>
          <p:cNvPr id="5" name="object 5"/>
          <p:cNvSpPr txBox="1">
            <a:spLocks noGrp="1"/>
          </p:cNvSpPr>
          <p:nvPr>
            <p:ph type="title"/>
          </p:nvPr>
        </p:nvSpPr>
        <p:spPr>
          <a:xfrm>
            <a:off x="1034388" y="2909466"/>
            <a:ext cx="18035322" cy="907941"/>
          </a:xfrm>
          <a:prstGeom prst="rect">
            <a:avLst/>
          </a:prstGeom>
        </p:spPr>
        <p:txBody>
          <a:bodyPr vert="horz" wrap="square" lIns="0" tIns="0" rIns="0" bIns="0" rtlCol="0">
            <a:spAutoFit/>
          </a:bodyPr>
          <a:lstStyle/>
          <a:p>
            <a:pPr marL="12700">
              <a:lnSpc>
                <a:spcPct val="100000"/>
              </a:lnSpc>
            </a:pPr>
            <a:r>
              <a:rPr lang="sl-SI" dirty="0"/>
              <a:t>Pametna omrežja – včeraj, danes, jutri</a:t>
            </a:r>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034388" y="1677104"/>
            <a:ext cx="3876675" cy="377026"/>
          </a:xfrm>
          <a:prstGeom prst="rect">
            <a:avLst/>
          </a:prstGeom>
        </p:spPr>
        <p:txBody>
          <a:bodyPr vert="horz" wrap="square" lIns="0" tIns="0" rIns="0" bIns="0" rtlCol="0">
            <a:spAutoFit/>
          </a:bodyPr>
          <a:lstStyle/>
          <a:p>
            <a:pPr marL="12700">
              <a:lnSpc>
                <a:spcPct val="100000"/>
              </a:lnSpc>
            </a:pPr>
            <a:r>
              <a:rPr lang="sl-SI" sz="2450" b="1" spc="-190" dirty="0" smtClean="0">
                <a:solidFill>
                  <a:srgbClr val="1D98D5"/>
                </a:solidFill>
                <a:latin typeface="Arial Narrow"/>
                <a:cs typeface="Arial Narrow"/>
              </a:rPr>
              <a:t>Delovna  skupina za tehnične zadeve</a:t>
            </a:r>
            <a:endParaRPr sz="2450" dirty="0">
              <a:latin typeface="Arial Narrow"/>
              <a:cs typeface="Arial Narrow"/>
            </a:endParaRPr>
          </a:p>
        </p:txBody>
      </p:sp>
      <p:sp>
        <p:nvSpPr>
          <p:cNvPr id="4" name="object 4"/>
          <p:cNvSpPr txBox="1"/>
          <p:nvPr/>
        </p:nvSpPr>
        <p:spPr>
          <a:xfrm>
            <a:off x="1034388" y="5630798"/>
            <a:ext cx="9919335" cy="4847481"/>
          </a:xfrm>
          <a:prstGeom prst="rect">
            <a:avLst/>
          </a:prstGeom>
        </p:spPr>
        <p:txBody>
          <a:bodyPr vert="horz" wrap="square" lIns="0" tIns="0" rIns="0" bIns="0" rtlCol="0">
            <a:spAutoFit/>
          </a:bodyPr>
          <a:lstStyle/>
          <a:p>
            <a:pPr marL="332105" indent="-319405">
              <a:lnSpc>
                <a:spcPct val="100000"/>
              </a:lnSpc>
              <a:buClr>
                <a:srgbClr val="0098DD"/>
              </a:buClr>
              <a:buFont typeface="Arial"/>
              <a:buChar char="-"/>
              <a:tabLst>
                <a:tab pos="332740" algn="l"/>
              </a:tabLst>
            </a:pPr>
            <a:r>
              <a:rPr lang="sl-SI" sz="4100" spc="-5" dirty="0" smtClean="0">
                <a:solidFill>
                  <a:srgbClr val="6D6E71"/>
                </a:solidFill>
                <a:latin typeface="Arial"/>
                <a:cs typeface="Arial"/>
              </a:rPr>
              <a:t>Povojno obdobje.</a:t>
            </a:r>
            <a:endParaRPr sz="4100" dirty="0">
              <a:latin typeface="Arial"/>
              <a:cs typeface="Arial"/>
            </a:endParaRPr>
          </a:p>
          <a:p>
            <a:pPr marL="332105" indent="-319405">
              <a:lnSpc>
                <a:spcPct val="100000"/>
              </a:lnSpc>
              <a:spcBef>
                <a:spcPts val="3325"/>
              </a:spcBef>
              <a:buClr>
                <a:srgbClr val="0098DD"/>
              </a:buClr>
              <a:buFont typeface="Arial"/>
              <a:buChar char="-"/>
              <a:tabLst>
                <a:tab pos="332740" algn="l"/>
              </a:tabLst>
            </a:pPr>
            <a:r>
              <a:rPr lang="sl-SI" sz="4100" spc="-5" dirty="0" smtClean="0">
                <a:solidFill>
                  <a:srgbClr val="6D6E71"/>
                </a:solidFill>
                <a:latin typeface="Arial"/>
                <a:cs typeface="Arial"/>
              </a:rPr>
              <a:t>80 leta</a:t>
            </a:r>
            <a:r>
              <a:rPr sz="4100" spc="-5" dirty="0" smtClean="0">
                <a:solidFill>
                  <a:srgbClr val="6D6E71"/>
                </a:solidFill>
                <a:latin typeface="Arial"/>
                <a:cs typeface="Arial"/>
              </a:rPr>
              <a:t>.</a:t>
            </a:r>
            <a:endParaRPr sz="4100" dirty="0">
              <a:latin typeface="Arial"/>
              <a:cs typeface="Arial"/>
            </a:endParaRPr>
          </a:p>
          <a:p>
            <a:pPr marL="332105" indent="-319405">
              <a:lnSpc>
                <a:spcPct val="100000"/>
              </a:lnSpc>
              <a:spcBef>
                <a:spcPts val="3325"/>
              </a:spcBef>
              <a:buClr>
                <a:srgbClr val="0098DD"/>
              </a:buClr>
              <a:buFont typeface="Arial"/>
              <a:buChar char="-"/>
              <a:tabLst>
                <a:tab pos="332740" algn="l"/>
              </a:tabLst>
            </a:pPr>
            <a:r>
              <a:rPr lang="sl-SI" sz="4100" spc="-5" dirty="0" smtClean="0">
                <a:solidFill>
                  <a:srgbClr val="6D6E71"/>
                </a:solidFill>
                <a:latin typeface="Arial"/>
                <a:cs typeface="Arial"/>
              </a:rPr>
              <a:t>Avtomatizacija omrežja</a:t>
            </a:r>
            <a:r>
              <a:rPr sz="4100" dirty="0" smtClean="0">
                <a:solidFill>
                  <a:srgbClr val="6D6E71"/>
                </a:solidFill>
                <a:latin typeface="Arial"/>
                <a:cs typeface="Arial"/>
              </a:rPr>
              <a:t>.</a:t>
            </a:r>
            <a:endParaRPr lang="sl-SI" sz="4100" dirty="0" smtClean="0">
              <a:solidFill>
                <a:srgbClr val="6D6E71"/>
              </a:solidFill>
              <a:latin typeface="Arial"/>
              <a:cs typeface="Arial"/>
            </a:endParaRPr>
          </a:p>
          <a:p>
            <a:pPr marL="332105" indent="-319405">
              <a:lnSpc>
                <a:spcPct val="100000"/>
              </a:lnSpc>
              <a:spcBef>
                <a:spcPts val="3325"/>
              </a:spcBef>
              <a:buClr>
                <a:srgbClr val="0098DD"/>
              </a:buClr>
              <a:buFont typeface="Arial"/>
              <a:buChar char="-"/>
              <a:tabLst>
                <a:tab pos="332740" algn="l"/>
              </a:tabLst>
            </a:pPr>
            <a:r>
              <a:rPr lang="sl-SI" sz="4100" dirty="0" smtClean="0">
                <a:solidFill>
                  <a:srgbClr val="6D6E71"/>
                </a:solidFill>
                <a:latin typeface="Arial"/>
                <a:cs typeface="Arial"/>
              </a:rPr>
              <a:t>Pametna omrežja.</a:t>
            </a:r>
            <a:endParaRPr sz="4100" dirty="0">
              <a:latin typeface="Arial"/>
              <a:cs typeface="Arial"/>
            </a:endParaRPr>
          </a:p>
          <a:p>
            <a:pPr marL="332105" indent="-319405">
              <a:lnSpc>
                <a:spcPct val="100000"/>
              </a:lnSpc>
              <a:spcBef>
                <a:spcPts val="3325"/>
              </a:spcBef>
              <a:buClr>
                <a:srgbClr val="0098DD"/>
              </a:buClr>
              <a:buFont typeface="Arial"/>
              <a:buChar char="-"/>
              <a:tabLst>
                <a:tab pos="332740" algn="l"/>
              </a:tabLst>
            </a:pPr>
            <a:endParaRPr sz="4100" dirty="0">
              <a:latin typeface="Arial"/>
              <a:cs typeface="Arial"/>
            </a:endParaRPr>
          </a:p>
        </p:txBody>
      </p:sp>
      <p:sp>
        <p:nvSpPr>
          <p:cNvPr id="5" name="object 5"/>
          <p:cNvSpPr txBox="1">
            <a:spLocks noGrp="1"/>
          </p:cNvSpPr>
          <p:nvPr>
            <p:ph type="title"/>
          </p:nvPr>
        </p:nvSpPr>
        <p:spPr>
          <a:xfrm>
            <a:off x="1034388" y="2909466"/>
            <a:ext cx="18035322" cy="907941"/>
          </a:xfrm>
          <a:prstGeom prst="rect">
            <a:avLst/>
          </a:prstGeom>
        </p:spPr>
        <p:txBody>
          <a:bodyPr vert="horz" wrap="square" lIns="0" tIns="0" rIns="0" bIns="0" rtlCol="0">
            <a:spAutoFit/>
          </a:bodyPr>
          <a:lstStyle/>
          <a:p>
            <a:pPr marL="12700">
              <a:lnSpc>
                <a:spcPct val="100000"/>
              </a:lnSpc>
            </a:pPr>
            <a:r>
              <a:rPr lang="sl-SI" dirty="0" smtClean="0"/>
              <a:t>Zgodovina</a:t>
            </a:r>
            <a:endParaRPr lang="sl-SI" dirty="0"/>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625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4388" y="7265337"/>
            <a:ext cx="8449310" cy="4388381"/>
          </a:xfrm>
          <a:prstGeom prst="rect">
            <a:avLst/>
          </a:prstGeom>
        </p:spPr>
        <p:txBody>
          <a:bodyPr vert="horz" wrap="square" lIns="0" tIns="0" rIns="0" bIns="0" rtlCol="0">
            <a:spAutoFit/>
          </a:bodyPr>
          <a:lstStyle/>
          <a:p>
            <a:pPr marL="12700" marR="5080">
              <a:lnSpc>
                <a:spcPct val="100000"/>
              </a:lnSpc>
            </a:pPr>
            <a:r>
              <a:rPr lang="sl-SI" sz="3300" b="1" spc="-25" dirty="0" smtClean="0">
                <a:solidFill>
                  <a:srgbClr val="80C342"/>
                </a:solidFill>
                <a:latin typeface="Arial"/>
                <a:cs typeface="Arial"/>
              </a:rPr>
              <a:t>Povojno obdobje</a:t>
            </a:r>
            <a:r>
              <a:rPr sz="3300" b="1" spc="-15" dirty="0" smtClean="0">
                <a:solidFill>
                  <a:srgbClr val="80C342"/>
                </a:solidFill>
                <a:latin typeface="Arial"/>
                <a:cs typeface="Arial"/>
              </a:rPr>
              <a:t>:</a:t>
            </a:r>
            <a:endParaRPr sz="3300" dirty="0">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Transformacija 110/35 kV in 35/10 kV</a:t>
            </a:r>
            <a:endParaRPr sz="2850" dirty="0">
              <a:latin typeface="Arial"/>
              <a:cs typeface="Arial"/>
            </a:endParaRPr>
          </a:p>
          <a:p>
            <a:pPr marL="236220" indent="-223520">
              <a:lnSpc>
                <a:spcPct val="100000"/>
              </a:lnSpc>
              <a:spcBef>
                <a:spcPts val="40"/>
              </a:spcBef>
              <a:buClr>
                <a:srgbClr val="6D6E71"/>
              </a:buClr>
              <a:buFont typeface="Arial"/>
              <a:buChar char="-"/>
              <a:tabLst>
                <a:tab pos="236854" algn="l"/>
              </a:tabLst>
            </a:pPr>
            <a:r>
              <a:rPr lang="sl-SI" sz="2850" spc="10" dirty="0" smtClean="0">
                <a:solidFill>
                  <a:srgbClr val="6D6E71"/>
                </a:solidFill>
                <a:latin typeface="Arial"/>
                <a:cs typeface="Arial"/>
              </a:rPr>
              <a:t>Dispečerski center v Ljubljani (Hajdrihova 2)</a:t>
            </a:r>
            <a:endParaRPr sz="2850" dirty="0">
              <a:latin typeface="Arial"/>
              <a:cs typeface="Arial"/>
            </a:endParaRPr>
          </a:p>
          <a:p>
            <a:pPr marL="236220" indent="-223520">
              <a:lnSpc>
                <a:spcPct val="100000"/>
              </a:lnSpc>
              <a:spcBef>
                <a:spcPts val="40"/>
              </a:spcBef>
              <a:buClr>
                <a:srgbClr val="6D6E71"/>
              </a:buClr>
              <a:buFont typeface="Arial"/>
              <a:buChar char="-"/>
              <a:tabLst>
                <a:tab pos="236854" algn="l"/>
              </a:tabLst>
            </a:pPr>
            <a:r>
              <a:rPr lang="sl-SI" sz="2850" spc="-40" dirty="0" smtClean="0">
                <a:solidFill>
                  <a:srgbClr val="6D6E71"/>
                </a:solidFill>
                <a:latin typeface="Arial"/>
                <a:cs typeface="Arial"/>
              </a:rPr>
              <a:t>V RTP stikalna plošča z enopolno shemo, pokazali položajev in komandno potrdilnimi stikali</a:t>
            </a:r>
            <a:endParaRPr sz="2850" dirty="0">
              <a:latin typeface="Arial"/>
              <a:cs typeface="Arial"/>
            </a:endParaRPr>
          </a:p>
          <a:p>
            <a:pPr marL="236220" indent="-223520">
              <a:lnSpc>
                <a:spcPct val="100000"/>
              </a:lnSpc>
              <a:spcBef>
                <a:spcPts val="40"/>
              </a:spcBef>
              <a:buClr>
                <a:srgbClr val="6D6E71"/>
              </a:buClr>
              <a:buFont typeface="Arial"/>
              <a:buChar char="-"/>
              <a:tabLst>
                <a:tab pos="236854" algn="l"/>
              </a:tabLst>
            </a:pPr>
            <a:r>
              <a:rPr lang="sl-SI" sz="2850" spc="10" dirty="0" smtClean="0">
                <a:solidFill>
                  <a:srgbClr val="6D6E71"/>
                </a:solidFill>
                <a:latin typeface="Arial"/>
                <a:cs typeface="Arial"/>
              </a:rPr>
              <a:t>V RTP dežura dežurni stikalec, k s centrom vodenja komunicira s klasično telefonijo</a:t>
            </a:r>
            <a:r>
              <a:rPr sz="2850" spc="5" dirty="0" smtClean="0">
                <a:solidFill>
                  <a:srgbClr val="6D6E71"/>
                </a:solidFill>
                <a:latin typeface="Arial"/>
                <a:cs typeface="Arial"/>
              </a:rPr>
              <a:t>.</a:t>
            </a:r>
            <a:endParaRPr lang="sl-SI" sz="2850" spc="5" dirty="0" smtClean="0">
              <a:solidFill>
                <a:srgbClr val="6D6E71"/>
              </a:solidFill>
              <a:latin typeface="Arial"/>
              <a:cs typeface="Arial"/>
            </a:endParaRPr>
          </a:p>
          <a:p>
            <a:pPr marL="236220" indent="-223520">
              <a:lnSpc>
                <a:spcPct val="100000"/>
              </a:lnSpc>
              <a:spcBef>
                <a:spcPts val="40"/>
              </a:spcBef>
              <a:buClr>
                <a:srgbClr val="6D6E71"/>
              </a:buClr>
              <a:buFont typeface="Arial"/>
              <a:buChar char="-"/>
              <a:tabLst>
                <a:tab pos="236854" algn="l"/>
              </a:tabLst>
            </a:pPr>
            <a:r>
              <a:rPr lang="sl-SI" sz="2850" spc="5" dirty="0" smtClean="0">
                <a:solidFill>
                  <a:srgbClr val="6D6E71"/>
                </a:solidFill>
                <a:latin typeface="Arial"/>
                <a:cs typeface="Arial"/>
              </a:rPr>
              <a:t>Konec 60 let je uveden UKV radijski sistem.</a:t>
            </a:r>
          </a:p>
          <a:p>
            <a:pPr marL="236220" indent="-223520">
              <a:lnSpc>
                <a:spcPct val="100000"/>
              </a:lnSpc>
              <a:spcBef>
                <a:spcPts val="40"/>
              </a:spcBef>
              <a:buClr>
                <a:srgbClr val="6D6E71"/>
              </a:buClr>
              <a:buFont typeface="Arial"/>
              <a:buChar char="-"/>
              <a:tabLst>
                <a:tab pos="236854" algn="l"/>
              </a:tabLst>
            </a:pPr>
            <a:r>
              <a:rPr lang="sl-SI" sz="2850" spc="5" dirty="0" smtClean="0">
                <a:solidFill>
                  <a:srgbClr val="6D6E71"/>
                </a:solidFill>
                <a:latin typeface="Arial"/>
                <a:cs typeface="Arial"/>
              </a:rPr>
              <a:t>Zaščitni releji so elektromehanski.</a:t>
            </a:r>
            <a:endParaRPr sz="2850" dirty="0">
              <a:latin typeface="Arial"/>
              <a:cs typeface="Arial"/>
            </a:endParaRPr>
          </a:p>
        </p:txBody>
      </p:sp>
      <p:sp>
        <p:nvSpPr>
          <p:cNvPr id="4" name="object 4"/>
          <p:cNvSpPr txBox="1"/>
          <p:nvPr/>
        </p:nvSpPr>
        <p:spPr>
          <a:xfrm>
            <a:off x="1034388" y="2909466"/>
            <a:ext cx="8027670" cy="860044"/>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Zgodovina</a:t>
            </a:r>
            <a:endParaRPr sz="5900" dirty="0">
              <a:latin typeface="Arial"/>
              <a:cs typeface="Arial"/>
            </a:endParaRP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034388" y="1677104"/>
            <a:ext cx="3876675" cy="377026"/>
          </a:xfrm>
          <a:prstGeom prst="rect">
            <a:avLst/>
          </a:prstGeom>
        </p:spPr>
        <p:txBody>
          <a:bodyPr vert="horz" wrap="square" lIns="0" tIns="0" rIns="0" bIns="0" rtlCol="0">
            <a:spAutoFit/>
          </a:bodyPr>
          <a:lstStyle/>
          <a:p>
            <a:pPr marL="12700">
              <a:lnSpc>
                <a:spcPct val="100000"/>
              </a:lnSpc>
            </a:pPr>
            <a:r>
              <a:rPr lang="pl-PL" sz="2450" b="1" spc="-190" dirty="0">
                <a:solidFill>
                  <a:srgbClr val="1D98D5"/>
                </a:solidFill>
                <a:latin typeface="Arial Narrow"/>
                <a:cs typeface="Arial Narrow"/>
              </a:rPr>
              <a:t>Delovna  skupina za tehnične zadeve</a:t>
            </a:r>
            <a:endParaRPr lang="pl-PL" sz="2450" dirty="0">
              <a:latin typeface="Arial Narrow"/>
              <a:cs typeface="Arial Narrow"/>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0786" y="2928732"/>
            <a:ext cx="5471840" cy="732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629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4388" y="7265337"/>
            <a:ext cx="8449310" cy="4826962"/>
          </a:xfrm>
          <a:prstGeom prst="rect">
            <a:avLst/>
          </a:prstGeom>
        </p:spPr>
        <p:txBody>
          <a:bodyPr vert="horz" wrap="square" lIns="0" tIns="0" rIns="0" bIns="0" rtlCol="0">
            <a:spAutoFit/>
          </a:bodyPr>
          <a:lstStyle/>
          <a:p>
            <a:pPr marL="12700" marR="5080">
              <a:lnSpc>
                <a:spcPct val="100000"/>
              </a:lnSpc>
            </a:pPr>
            <a:r>
              <a:rPr lang="sl-SI" sz="3300" b="1" spc="-25" dirty="0" smtClean="0">
                <a:solidFill>
                  <a:srgbClr val="80C342"/>
                </a:solidFill>
                <a:latin typeface="Arial"/>
                <a:cs typeface="Arial"/>
              </a:rPr>
              <a:t>80 leta</a:t>
            </a:r>
            <a:r>
              <a:rPr sz="3300" b="1" spc="-15" dirty="0" smtClean="0">
                <a:solidFill>
                  <a:srgbClr val="80C342"/>
                </a:solidFill>
                <a:latin typeface="Arial"/>
                <a:cs typeface="Arial"/>
              </a:rPr>
              <a:t>:</a:t>
            </a:r>
            <a:endParaRPr sz="3300" dirty="0">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Gradnja centrov vodenja, ki </a:t>
            </a:r>
            <a:r>
              <a:rPr lang="sl-SI" sz="2850" spc="10" dirty="0" smtClean="0">
                <a:solidFill>
                  <a:srgbClr val="6D6E71"/>
                </a:solidFill>
                <a:latin typeface="Arial"/>
                <a:cs typeface="Arial"/>
              </a:rPr>
              <a:t>prevzamejo vodenje RTP in RP</a:t>
            </a:r>
            <a:r>
              <a:rPr sz="2850" spc="5" dirty="0" smtClean="0">
                <a:solidFill>
                  <a:srgbClr val="6D6E71"/>
                </a:solidFill>
                <a:latin typeface="Arial"/>
                <a:cs typeface="Arial"/>
              </a:rPr>
              <a:t>.</a:t>
            </a:r>
            <a:endParaRPr sz="2850" dirty="0">
              <a:latin typeface="Arial"/>
              <a:cs typeface="Arial"/>
            </a:endParaRPr>
          </a:p>
          <a:p>
            <a:pPr marL="236220" indent="-223520">
              <a:lnSpc>
                <a:spcPct val="100000"/>
              </a:lnSpc>
              <a:spcBef>
                <a:spcPts val="40"/>
              </a:spcBef>
              <a:buClr>
                <a:srgbClr val="6D6E71"/>
              </a:buClr>
              <a:buFont typeface="Arial"/>
              <a:buChar char="-"/>
              <a:tabLst>
                <a:tab pos="236854" algn="l"/>
              </a:tabLst>
            </a:pPr>
            <a:r>
              <a:rPr lang="sl-SI" sz="2850" spc="15" dirty="0" smtClean="0">
                <a:solidFill>
                  <a:srgbClr val="6D6E71"/>
                </a:solidFill>
                <a:latin typeface="Arial"/>
                <a:cs typeface="Arial"/>
              </a:rPr>
              <a:t>Dežurni </a:t>
            </a:r>
            <a:r>
              <a:rPr lang="sl-SI" sz="2850" spc="15" dirty="0" err="1" smtClean="0">
                <a:solidFill>
                  <a:srgbClr val="6D6E71"/>
                </a:solidFill>
                <a:latin typeface="Arial"/>
                <a:cs typeface="Arial"/>
              </a:rPr>
              <a:t>stikalci</a:t>
            </a:r>
            <a:r>
              <a:rPr lang="sl-SI" sz="2850" spc="15" dirty="0" smtClean="0">
                <a:solidFill>
                  <a:srgbClr val="6D6E71"/>
                </a:solidFill>
                <a:latin typeface="Arial"/>
                <a:cs typeface="Arial"/>
              </a:rPr>
              <a:t> se ukinjajo, delo prevzame dispečer, ki ima pregled nad RTP na področju CV</a:t>
            </a:r>
            <a:endParaRPr sz="2850" dirty="0">
              <a:latin typeface="Arial"/>
              <a:cs typeface="Arial"/>
            </a:endParaRPr>
          </a:p>
          <a:p>
            <a:pPr marL="236220" indent="-223520">
              <a:lnSpc>
                <a:spcPct val="100000"/>
              </a:lnSpc>
              <a:spcBef>
                <a:spcPts val="40"/>
              </a:spcBef>
              <a:buClr>
                <a:srgbClr val="6D6E71"/>
              </a:buClr>
              <a:buFont typeface="Arial"/>
              <a:buChar char="-"/>
              <a:tabLst>
                <a:tab pos="236854" algn="l"/>
              </a:tabLst>
            </a:pPr>
            <a:r>
              <a:rPr lang="sl-SI" sz="2850" spc="10" dirty="0" smtClean="0">
                <a:solidFill>
                  <a:srgbClr val="6D6E71"/>
                </a:solidFill>
                <a:latin typeface="Arial"/>
                <a:cs typeface="Arial"/>
              </a:rPr>
              <a:t>Nabava procesnih računalnikov in vzpostavitev nadzora nad DEES iz DCV, ki povezuje več CV</a:t>
            </a:r>
            <a:r>
              <a:rPr sz="2850" spc="5" dirty="0" smtClean="0">
                <a:solidFill>
                  <a:srgbClr val="6D6E71"/>
                </a:solidFill>
                <a:latin typeface="Arial"/>
                <a:cs typeface="Arial"/>
              </a:rPr>
              <a:t>.</a:t>
            </a:r>
            <a:endParaRPr lang="sl-SI" sz="2850" spc="5" dirty="0" smtClean="0">
              <a:solidFill>
                <a:srgbClr val="6D6E71"/>
              </a:solidFill>
              <a:latin typeface="Arial"/>
              <a:cs typeface="Arial"/>
            </a:endParaRPr>
          </a:p>
          <a:p>
            <a:pPr marL="236220" indent="-223520">
              <a:lnSpc>
                <a:spcPct val="100000"/>
              </a:lnSpc>
              <a:spcBef>
                <a:spcPts val="40"/>
              </a:spcBef>
              <a:buClr>
                <a:srgbClr val="6D6E71"/>
              </a:buClr>
              <a:buFont typeface="Arial"/>
              <a:buChar char="-"/>
              <a:tabLst>
                <a:tab pos="236854" algn="l"/>
              </a:tabLst>
            </a:pPr>
            <a:r>
              <a:rPr lang="sl-SI" sz="2850" spc="5" dirty="0" smtClean="0">
                <a:solidFill>
                  <a:srgbClr val="6D6E71"/>
                </a:solidFill>
                <a:latin typeface="Arial"/>
                <a:cs typeface="Arial"/>
              </a:rPr>
              <a:t>Elektromehanske releje zamenjuje elektrostatična oz. elektronska generacija sistema zašite.</a:t>
            </a:r>
          </a:p>
          <a:p>
            <a:pPr marL="236220" indent="-223520">
              <a:lnSpc>
                <a:spcPct val="100000"/>
              </a:lnSpc>
              <a:spcBef>
                <a:spcPts val="40"/>
              </a:spcBef>
              <a:buClr>
                <a:srgbClr val="6D6E71"/>
              </a:buClr>
              <a:buFont typeface="Arial"/>
              <a:buChar char="-"/>
              <a:tabLst>
                <a:tab pos="236854" algn="l"/>
              </a:tabLst>
            </a:pPr>
            <a:endParaRPr sz="2850" dirty="0">
              <a:latin typeface="Arial"/>
              <a:cs typeface="Arial"/>
            </a:endParaRPr>
          </a:p>
        </p:txBody>
      </p:sp>
      <p:sp>
        <p:nvSpPr>
          <p:cNvPr id="4" name="object 4"/>
          <p:cNvSpPr txBox="1"/>
          <p:nvPr/>
        </p:nvSpPr>
        <p:spPr>
          <a:xfrm>
            <a:off x="1034388" y="2909466"/>
            <a:ext cx="8027670" cy="860044"/>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Zgodovina</a:t>
            </a:r>
            <a:endParaRPr sz="5900" dirty="0">
              <a:latin typeface="Arial"/>
              <a:cs typeface="Arial"/>
            </a:endParaRP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034388" y="1677104"/>
            <a:ext cx="3876675" cy="377026"/>
          </a:xfrm>
          <a:prstGeom prst="rect">
            <a:avLst/>
          </a:prstGeom>
        </p:spPr>
        <p:txBody>
          <a:bodyPr vert="horz" wrap="square" lIns="0" tIns="0" rIns="0" bIns="0" rtlCol="0">
            <a:spAutoFit/>
          </a:bodyPr>
          <a:lstStyle/>
          <a:p>
            <a:pPr marL="12700">
              <a:lnSpc>
                <a:spcPct val="100000"/>
              </a:lnSpc>
            </a:pPr>
            <a:r>
              <a:rPr lang="pl-PL" sz="2450" b="1" spc="-190" dirty="0">
                <a:solidFill>
                  <a:srgbClr val="1D98D5"/>
                </a:solidFill>
                <a:latin typeface="Arial Narrow"/>
                <a:cs typeface="Arial Narrow"/>
              </a:rPr>
              <a:t>Delovna  skupina za tehnične zadeve</a:t>
            </a:r>
            <a:endParaRPr lang="pl-PL" sz="2450" dirty="0">
              <a:latin typeface="Arial Narrow"/>
              <a:cs typeface="Arial Narrow"/>
            </a:endParaRP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2250" y="2928731"/>
            <a:ext cx="6777777" cy="762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29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4388" y="6816725"/>
            <a:ext cx="8449310" cy="5704126"/>
          </a:xfrm>
          <a:prstGeom prst="rect">
            <a:avLst/>
          </a:prstGeom>
        </p:spPr>
        <p:txBody>
          <a:bodyPr vert="horz" wrap="square" lIns="0" tIns="0" rIns="0" bIns="0" rtlCol="0">
            <a:spAutoFit/>
          </a:bodyPr>
          <a:lstStyle/>
          <a:p>
            <a:pPr marL="12700" marR="5080">
              <a:lnSpc>
                <a:spcPct val="100000"/>
              </a:lnSpc>
            </a:pPr>
            <a:r>
              <a:rPr lang="sl-SI" sz="3300" b="1" spc="-25" dirty="0" smtClean="0">
                <a:solidFill>
                  <a:srgbClr val="80C342"/>
                </a:solidFill>
                <a:latin typeface="Arial"/>
                <a:cs typeface="Arial"/>
              </a:rPr>
              <a:t>Avtomatizacija omrežja</a:t>
            </a:r>
            <a:r>
              <a:rPr sz="3300" b="1" spc="-15" dirty="0" smtClean="0">
                <a:solidFill>
                  <a:srgbClr val="80C342"/>
                </a:solidFill>
                <a:latin typeface="Arial"/>
                <a:cs typeface="Arial"/>
              </a:rPr>
              <a:t>:</a:t>
            </a:r>
            <a:endParaRPr sz="3300" dirty="0">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V 90 letih se pričnejo vgrajevati distribuirani sistemi vodenja</a:t>
            </a:r>
            <a:r>
              <a:rPr sz="2850" spc="5" dirty="0" smtClean="0">
                <a:solidFill>
                  <a:srgbClr val="6D6E71"/>
                </a:solidFill>
                <a:latin typeface="Arial"/>
                <a:cs typeface="Arial"/>
              </a:rPr>
              <a:t>.</a:t>
            </a:r>
            <a:endParaRPr sz="2850" dirty="0">
              <a:latin typeface="Arial"/>
              <a:cs typeface="Arial"/>
            </a:endParaRPr>
          </a:p>
          <a:p>
            <a:pPr marL="236220" indent="-223520">
              <a:lnSpc>
                <a:spcPct val="100000"/>
              </a:lnSpc>
              <a:spcBef>
                <a:spcPts val="40"/>
              </a:spcBef>
              <a:buClr>
                <a:srgbClr val="6D6E71"/>
              </a:buClr>
              <a:buFont typeface="Arial"/>
              <a:buChar char="-"/>
              <a:tabLst>
                <a:tab pos="236854" algn="l"/>
              </a:tabLst>
            </a:pPr>
            <a:r>
              <a:rPr lang="sl-SI" sz="2850" spc="5" dirty="0" smtClean="0">
                <a:solidFill>
                  <a:srgbClr val="6D6E71"/>
                </a:solidFill>
                <a:latin typeface="Arial"/>
                <a:cs typeface="Arial"/>
              </a:rPr>
              <a:t>Osnovni element je kompleksna naprava, ki združuje funkcije zaščite, lokalne avtomatike in vodenja SN voda</a:t>
            </a:r>
            <a:r>
              <a:rPr sz="2850" spc="5" dirty="0" smtClean="0">
                <a:solidFill>
                  <a:srgbClr val="6D6E71"/>
                </a:solidFill>
                <a:latin typeface="Arial"/>
                <a:cs typeface="Arial"/>
              </a:rPr>
              <a:t>.</a:t>
            </a:r>
            <a:r>
              <a:rPr lang="sl-SI" sz="2850" spc="5" dirty="0" smtClean="0">
                <a:solidFill>
                  <a:srgbClr val="6D6E71"/>
                </a:solidFill>
                <a:latin typeface="Arial"/>
                <a:cs typeface="Arial"/>
              </a:rPr>
              <a:t> (</a:t>
            </a:r>
            <a:r>
              <a:rPr lang="sl-SI" sz="2850" spc="5" dirty="0" err="1" smtClean="0">
                <a:solidFill>
                  <a:srgbClr val="6D6E71"/>
                </a:solidFill>
                <a:latin typeface="Arial"/>
                <a:cs typeface="Arial"/>
              </a:rPr>
              <a:t>3.generacija</a:t>
            </a:r>
            <a:r>
              <a:rPr lang="sl-SI" sz="2850" spc="5" dirty="0" smtClean="0">
                <a:solidFill>
                  <a:srgbClr val="6D6E71"/>
                </a:solidFill>
                <a:latin typeface="Arial"/>
                <a:cs typeface="Arial"/>
              </a:rPr>
              <a:t> zaščitnih naprav).</a:t>
            </a:r>
            <a:endParaRPr sz="2850" dirty="0">
              <a:latin typeface="Arial"/>
              <a:cs typeface="Arial"/>
            </a:endParaRPr>
          </a:p>
          <a:p>
            <a:pPr marL="236220" indent="-223520">
              <a:lnSpc>
                <a:spcPct val="100000"/>
              </a:lnSpc>
              <a:spcBef>
                <a:spcPts val="40"/>
              </a:spcBef>
              <a:buClr>
                <a:srgbClr val="6D6E71"/>
              </a:buClr>
              <a:buFont typeface="Arial"/>
              <a:buChar char="-"/>
              <a:tabLst>
                <a:tab pos="236854" algn="l"/>
              </a:tabLst>
            </a:pPr>
            <a:r>
              <a:rPr lang="sl-SI" sz="2850" spc="-40" dirty="0" smtClean="0">
                <a:solidFill>
                  <a:srgbClr val="6D6E71"/>
                </a:solidFill>
                <a:latin typeface="Arial"/>
                <a:cs typeface="Arial"/>
              </a:rPr>
              <a:t>V SN vode začnemo vgrajevati daljinsko vodena ločilna mesta z zaščito in lokalno avtomatiko.</a:t>
            </a:r>
          </a:p>
          <a:p>
            <a:pPr marL="236220" indent="-223520">
              <a:lnSpc>
                <a:spcPct val="100000"/>
              </a:lnSpc>
              <a:spcBef>
                <a:spcPts val="40"/>
              </a:spcBef>
              <a:buClr>
                <a:srgbClr val="6D6E71"/>
              </a:buClr>
              <a:buFont typeface="Arial"/>
              <a:buChar char="-"/>
              <a:tabLst>
                <a:tab pos="236854" algn="l"/>
              </a:tabLst>
            </a:pPr>
            <a:r>
              <a:rPr sz="2850" spc="-40" dirty="0" smtClean="0">
                <a:solidFill>
                  <a:srgbClr val="6D6E71"/>
                </a:solidFill>
                <a:latin typeface="Arial"/>
                <a:cs typeface="Arial"/>
              </a:rPr>
              <a:t> </a:t>
            </a:r>
            <a:r>
              <a:rPr lang="sl-SI" sz="2850" spc="10" dirty="0" smtClean="0">
                <a:solidFill>
                  <a:srgbClr val="6D6E71"/>
                </a:solidFill>
                <a:latin typeface="Arial"/>
                <a:cs typeface="Arial"/>
              </a:rPr>
              <a:t>Gradimo optično omrežje in posodabljamo radijske zveze.</a:t>
            </a:r>
          </a:p>
          <a:p>
            <a:pPr marL="236220" indent="-223520">
              <a:lnSpc>
                <a:spcPct val="100000"/>
              </a:lnSpc>
              <a:spcBef>
                <a:spcPts val="40"/>
              </a:spcBef>
              <a:buClr>
                <a:srgbClr val="6D6E71"/>
              </a:buClr>
              <a:buFont typeface="Arial"/>
              <a:buChar char="-"/>
              <a:tabLst>
                <a:tab pos="236854" algn="l"/>
              </a:tabLst>
            </a:pPr>
            <a:r>
              <a:rPr lang="sl-SI" sz="2850" spc="5" dirty="0" smtClean="0">
                <a:solidFill>
                  <a:srgbClr val="6D6E71"/>
                </a:solidFill>
                <a:latin typeface="Arial"/>
                <a:cs typeface="Arial"/>
              </a:rPr>
              <a:t>Pri odjemalcih uvajamo napredno merilno infrastrukturo</a:t>
            </a:r>
            <a:r>
              <a:rPr sz="2850" spc="5" dirty="0" smtClean="0">
                <a:solidFill>
                  <a:srgbClr val="6D6E71"/>
                </a:solidFill>
                <a:latin typeface="Arial"/>
                <a:cs typeface="Arial"/>
              </a:rPr>
              <a:t>.</a:t>
            </a:r>
            <a:endParaRPr sz="2850" dirty="0">
              <a:latin typeface="Arial"/>
              <a:cs typeface="Arial"/>
            </a:endParaRPr>
          </a:p>
        </p:txBody>
      </p:sp>
      <p:sp>
        <p:nvSpPr>
          <p:cNvPr id="4" name="object 4"/>
          <p:cNvSpPr txBox="1"/>
          <p:nvPr/>
        </p:nvSpPr>
        <p:spPr>
          <a:xfrm>
            <a:off x="1034388" y="2909466"/>
            <a:ext cx="8027670" cy="860044"/>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Zgodovina</a:t>
            </a:r>
            <a:endParaRPr sz="5900" dirty="0">
              <a:latin typeface="Arial"/>
              <a:cs typeface="Arial"/>
            </a:endParaRP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034388" y="1677104"/>
            <a:ext cx="3876675" cy="377026"/>
          </a:xfrm>
          <a:prstGeom prst="rect">
            <a:avLst/>
          </a:prstGeom>
        </p:spPr>
        <p:txBody>
          <a:bodyPr vert="horz" wrap="square" lIns="0" tIns="0" rIns="0" bIns="0" rtlCol="0">
            <a:spAutoFit/>
          </a:bodyPr>
          <a:lstStyle/>
          <a:p>
            <a:pPr marL="12700">
              <a:lnSpc>
                <a:spcPct val="100000"/>
              </a:lnSpc>
            </a:pPr>
            <a:r>
              <a:rPr lang="pl-PL" sz="2450" b="1" spc="-190" dirty="0">
                <a:solidFill>
                  <a:srgbClr val="1D98D5"/>
                </a:solidFill>
                <a:latin typeface="Arial Narrow"/>
                <a:cs typeface="Arial Narrow"/>
              </a:rPr>
              <a:t>Delovna  skupina za tehnične zadeve</a:t>
            </a:r>
            <a:endParaRPr lang="pl-PL" sz="2450" dirty="0">
              <a:latin typeface="Arial Narrow"/>
              <a:cs typeface="Arial Narrow"/>
            </a:endParaRP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0786" y="2909466"/>
            <a:ext cx="5659438" cy="703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822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4388" y="7265337"/>
            <a:ext cx="8449310" cy="5504071"/>
          </a:xfrm>
          <a:prstGeom prst="rect">
            <a:avLst/>
          </a:prstGeom>
        </p:spPr>
        <p:txBody>
          <a:bodyPr vert="horz" wrap="square" lIns="0" tIns="0" rIns="0" bIns="0" rtlCol="0">
            <a:spAutoFit/>
          </a:bodyPr>
          <a:lstStyle/>
          <a:p>
            <a:pPr marL="12700" marR="5080">
              <a:lnSpc>
                <a:spcPct val="100000"/>
              </a:lnSpc>
            </a:pPr>
            <a:r>
              <a:rPr lang="sl-SI" sz="3300" b="1" spc="-25" dirty="0" smtClean="0">
                <a:solidFill>
                  <a:srgbClr val="80C342"/>
                </a:solidFill>
                <a:latin typeface="Arial"/>
                <a:cs typeface="Arial"/>
              </a:rPr>
              <a:t>Skupek</a:t>
            </a:r>
            <a:r>
              <a:rPr sz="3300" b="1" spc="-15" dirty="0" smtClean="0">
                <a:solidFill>
                  <a:srgbClr val="80C342"/>
                </a:solidFill>
                <a:latin typeface="Arial"/>
                <a:cs typeface="Arial"/>
              </a:rPr>
              <a:t>:</a:t>
            </a:r>
            <a:endParaRPr sz="3300" dirty="0">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Novih elementov kot so: razpršeni viri energije, e</a:t>
            </a:r>
            <a:r>
              <a:rPr lang="sl-SI" sz="2850" spc="10" dirty="0" smtClean="0">
                <a:solidFill>
                  <a:srgbClr val="6D6E71"/>
                </a:solidFill>
                <a:latin typeface="Arial"/>
                <a:cs typeface="Arial"/>
              </a:rPr>
              <a:t>lektrična vozila</a:t>
            </a:r>
            <a:r>
              <a:rPr lang="sl-SI" sz="2850" spc="5" dirty="0" smtClean="0">
                <a:solidFill>
                  <a:srgbClr val="6D6E71"/>
                </a:solidFill>
                <a:latin typeface="Arial"/>
                <a:cs typeface="Arial"/>
              </a:rPr>
              <a:t>, t</a:t>
            </a:r>
            <a:r>
              <a:rPr lang="sl-SI" sz="2850" spc="-40" dirty="0" smtClean="0">
                <a:solidFill>
                  <a:srgbClr val="6D6E71"/>
                </a:solidFill>
                <a:latin typeface="Arial"/>
                <a:cs typeface="Arial"/>
              </a:rPr>
              <a:t>oplotne črpalke</a:t>
            </a:r>
            <a:r>
              <a:rPr lang="sl-SI" sz="2850" spc="15" dirty="0" smtClean="0">
                <a:solidFill>
                  <a:srgbClr val="6D6E71"/>
                </a:solidFill>
                <a:latin typeface="Arial"/>
                <a:cs typeface="Arial"/>
              </a:rPr>
              <a:t>, h</a:t>
            </a:r>
            <a:r>
              <a:rPr lang="sl-SI" sz="2850" spc="10" dirty="0" smtClean="0">
                <a:solidFill>
                  <a:srgbClr val="6D6E71"/>
                </a:solidFill>
                <a:latin typeface="Arial"/>
                <a:cs typeface="Arial"/>
              </a:rPr>
              <a:t>ranilniki energije</a:t>
            </a:r>
          </a:p>
          <a:p>
            <a:pPr marL="215900" indent="-203200">
              <a:lnSpc>
                <a:spcPct val="100000"/>
              </a:lnSpc>
              <a:spcBef>
                <a:spcPts val="2920"/>
              </a:spcBef>
              <a:buClr>
                <a:srgbClr val="6D6E71"/>
              </a:buClr>
              <a:buFont typeface="Arial"/>
              <a:buChar char="-"/>
              <a:tabLst>
                <a:tab pos="216535" algn="l"/>
              </a:tabLst>
            </a:pPr>
            <a:r>
              <a:rPr lang="sl-SI" sz="2850" spc="10" dirty="0" smtClean="0">
                <a:solidFill>
                  <a:srgbClr val="6D6E71"/>
                </a:solidFill>
                <a:latin typeface="Arial"/>
                <a:cs typeface="Arial"/>
              </a:rPr>
              <a:t>Senzorjev za zajem podatkov</a:t>
            </a:r>
          </a:p>
          <a:p>
            <a:pPr marL="215900" indent="-203200">
              <a:lnSpc>
                <a:spcPct val="100000"/>
              </a:lnSpc>
              <a:spcBef>
                <a:spcPts val="2920"/>
              </a:spcBef>
              <a:buClr>
                <a:srgbClr val="6D6E71"/>
              </a:buClr>
              <a:buFont typeface="Arial"/>
              <a:buChar char="-"/>
              <a:tabLst>
                <a:tab pos="216535" algn="l"/>
              </a:tabLst>
            </a:pPr>
            <a:r>
              <a:rPr lang="sl-SI" sz="2850" spc="10" dirty="0" smtClean="0">
                <a:solidFill>
                  <a:srgbClr val="6D6E71"/>
                </a:solidFill>
                <a:latin typeface="Arial"/>
                <a:cs typeface="Arial"/>
              </a:rPr>
              <a:t>Računalniško podprtega vodenja in avtomatizacije</a:t>
            </a:r>
          </a:p>
          <a:p>
            <a:pPr marL="215900" indent="-203200">
              <a:lnSpc>
                <a:spcPct val="100000"/>
              </a:lnSpc>
              <a:spcBef>
                <a:spcPts val="2920"/>
              </a:spcBef>
              <a:buClr>
                <a:srgbClr val="6D6E71"/>
              </a:buClr>
              <a:buFont typeface="Arial"/>
              <a:buChar char="-"/>
              <a:tabLst>
                <a:tab pos="216535" algn="l"/>
              </a:tabLst>
            </a:pPr>
            <a:r>
              <a:rPr lang="sl-SI" sz="2850" spc="10" dirty="0" smtClean="0">
                <a:solidFill>
                  <a:srgbClr val="6D6E71"/>
                </a:solidFill>
                <a:latin typeface="Arial"/>
                <a:cs typeface="Arial"/>
              </a:rPr>
              <a:t>Telekomunikacijskih povezav</a:t>
            </a:r>
          </a:p>
          <a:p>
            <a:pPr marL="236220" indent="-223520">
              <a:lnSpc>
                <a:spcPct val="100000"/>
              </a:lnSpc>
              <a:spcBef>
                <a:spcPts val="40"/>
              </a:spcBef>
              <a:buClr>
                <a:srgbClr val="6D6E71"/>
              </a:buClr>
              <a:buFont typeface="Arial"/>
              <a:buChar char="-"/>
              <a:tabLst>
                <a:tab pos="236854" algn="l"/>
              </a:tabLst>
            </a:pPr>
            <a:endParaRPr lang="sl-SI" sz="2850" spc="10" dirty="0">
              <a:solidFill>
                <a:srgbClr val="6D6E71"/>
              </a:solidFill>
              <a:latin typeface="Arial"/>
              <a:cs typeface="Arial"/>
            </a:endParaRPr>
          </a:p>
          <a:p>
            <a:pPr marL="236220" indent="-223520">
              <a:lnSpc>
                <a:spcPct val="100000"/>
              </a:lnSpc>
              <a:spcBef>
                <a:spcPts val="40"/>
              </a:spcBef>
              <a:buClr>
                <a:srgbClr val="6D6E71"/>
              </a:buClr>
              <a:buFont typeface="Arial"/>
              <a:buChar char="-"/>
              <a:tabLst>
                <a:tab pos="236854" algn="l"/>
              </a:tabLst>
            </a:pPr>
            <a:endParaRPr sz="2850" dirty="0">
              <a:latin typeface="Arial"/>
              <a:cs typeface="Arial"/>
            </a:endParaRPr>
          </a:p>
        </p:txBody>
      </p:sp>
      <p:sp>
        <p:nvSpPr>
          <p:cNvPr id="4" name="object 4"/>
          <p:cNvSpPr txBox="1"/>
          <p:nvPr/>
        </p:nvSpPr>
        <p:spPr>
          <a:xfrm>
            <a:off x="1034388" y="2909466"/>
            <a:ext cx="8027670" cy="860044"/>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Pametna omrežja</a:t>
            </a:r>
            <a:endParaRPr sz="5900" dirty="0">
              <a:latin typeface="Arial"/>
              <a:cs typeface="Arial"/>
            </a:endParaRP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034388" y="1677104"/>
            <a:ext cx="3876675" cy="377026"/>
          </a:xfrm>
          <a:prstGeom prst="rect">
            <a:avLst/>
          </a:prstGeom>
        </p:spPr>
        <p:txBody>
          <a:bodyPr vert="horz" wrap="square" lIns="0" tIns="0" rIns="0" bIns="0" rtlCol="0">
            <a:spAutoFit/>
          </a:bodyPr>
          <a:lstStyle/>
          <a:p>
            <a:pPr marL="12700">
              <a:lnSpc>
                <a:spcPct val="100000"/>
              </a:lnSpc>
            </a:pPr>
            <a:r>
              <a:rPr lang="pl-PL" sz="2450" b="1" spc="-190" dirty="0">
                <a:solidFill>
                  <a:srgbClr val="1D98D5"/>
                </a:solidFill>
                <a:latin typeface="Arial Narrow"/>
                <a:cs typeface="Arial Narrow"/>
              </a:rPr>
              <a:t>Delovna  skupina za tehnične zadeve</a:t>
            </a:r>
            <a:endParaRPr lang="pl-PL" sz="2450" dirty="0">
              <a:latin typeface="Arial Narrow"/>
              <a:cs typeface="Arial Narrow"/>
            </a:endParaRPr>
          </a:p>
        </p:txBody>
      </p:sp>
      <p:pic>
        <p:nvPicPr>
          <p:cNvPr id="1026" name="Picture 2" descr=" "/>
          <p:cNvPicPr>
            <a:picLocks noChangeAspect="1" noChangeArrowheads="1"/>
          </p:cNvPicPr>
          <p:nvPr/>
        </p:nvPicPr>
        <p:blipFill rotWithShape="1">
          <a:blip r:embed="rId5">
            <a:extLst>
              <a:ext uri="{28A0092B-C50C-407E-A947-70E740481C1C}">
                <a14:useLocalDpi xmlns:a14="http://schemas.microsoft.com/office/drawing/2010/main" val="0"/>
              </a:ext>
            </a:extLst>
          </a:blip>
          <a:srcRect t="40023"/>
          <a:stretch/>
        </p:blipFill>
        <p:spPr bwMode="auto">
          <a:xfrm>
            <a:off x="11880850" y="3339489"/>
            <a:ext cx="7176160" cy="572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382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4388" y="7265337"/>
            <a:ext cx="8449310" cy="4693593"/>
          </a:xfrm>
          <a:prstGeom prst="rect">
            <a:avLst/>
          </a:prstGeom>
        </p:spPr>
        <p:txBody>
          <a:bodyPr vert="horz" wrap="square" lIns="0" tIns="0" rIns="0" bIns="0" rtlCol="0">
            <a:spAutoFit/>
          </a:bodyPr>
          <a:lstStyle/>
          <a:p>
            <a:pPr marL="12700" marR="5080">
              <a:lnSpc>
                <a:spcPct val="100000"/>
              </a:lnSpc>
            </a:pPr>
            <a:r>
              <a:rPr lang="sl-SI" sz="3300" b="1" spc="-25" dirty="0" smtClean="0">
                <a:solidFill>
                  <a:srgbClr val="80C342"/>
                </a:solidFill>
                <a:latin typeface="Arial"/>
                <a:cs typeface="Arial"/>
              </a:rPr>
              <a:t>Izzivi</a:t>
            </a:r>
            <a:r>
              <a:rPr sz="3300" b="1" spc="-15" dirty="0" smtClean="0">
                <a:solidFill>
                  <a:srgbClr val="80C342"/>
                </a:solidFill>
                <a:latin typeface="Arial"/>
                <a:cs typeface="Arial"/>
              </a:rPr>
              <a:t>:</a:t>
            </a:r>
            <a:endParaRPr sz="3300" dirty="0">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5" dirty="0" smtClean="0">
                <a:solidFill>
                  <a:srgbClr val="6D6E71"/>
                </a:solidFill>
                <a:latin typeface="Arial"/>
                <a:cs typeface="Arial"/>
              </a:rPr>
              <a:t>Obseg naprav povezanih v informacijske sisteme se povečuje.</a:t>
            </a:r>
            <a:endParaRPr lang="sl-SI" sz="2850" spc="10" dirty="0" smtClean="0">
              <a:solidFill>
                <a:srgbClr val="6D6E71"/>
              </a:solidFill>
              <a:latin typeface="Arial"/>
              <a:cs typeface="Arial"/>
            </a:endParaRPr>
          </a:p>
          <a:p>
            <a:pPr marL="215900" indent="-203200">
              <a:lnSpc>
                <a:spcPct val="100000"/>
              </a:lnSpc>
              <a:spcBef>
                <a:spcPts val="2920"/>
              </a:spcBef>
              <a:buClr>
                <a:srgbClr val="6D6E71"/>
              </a:buClr>
              <a:buFont typeface="Arial"/>
              <a:buChar char="-"/>
              <a:tabLst>
                <a:tab pos="216535" algn="l"/>
              </a:tabLst>
            </a:pPr>
            <a:r>
              <a:rPr lang="sl-SI" sz="2850" spc="10" dirty="0" smtClean="0">
                <a:solidFill>
                  <a:srgbClr val="6D6E71"/>
                </a:solidFill>
                <a:latin typeface="Arial"/>
                <a:cs typeface="Arial"/>
              </a:rPr>
              <a:t>Potrebna so nova znanja s področja avtomatizacije in telekomunikacijskih tehnologij.</a:t>
            </a:r>
          </a:p>
          <a:p>
            <a:pPr marL="215900" indent="-203200">
              <a:lnSpc>
                <a:spcPct val="100000"/>
              </a:lnSpc>
              <a:spcBef>
                <a:spcPts val="2920"/>
              </a:spcBef>
              <a:buClr>
                <a:srgbClr val="6D6E71"/>
              </a:buClr>
              <a:buFont typeface="Arial"/>
              <a:buChar char="-"/>
              <a:tabLst>
                <a:tab pos="216535" algn="l"/>
              </a:tabLst>
            </a:pPr>
            <a:r>
              <a:rPr lang="sl-SI" sz="2850" spc="10" dirty="0" smtClean="0">
                <a:solidFill>
                  <a:srgbClr val="6D6E71"/>
                </a:solidFill>
                <a:latin typeface="Arial"/>
                <a:cs typeface="Arial"/>
              </a:rPr>
              <a:t>Zagotovitev sredstev za raziskave in razvoj.</a:t>
            </a:r>
          </a:p>
          <a:p>
            <a:pPr marL="236220" indent="-223520">
              <a:lnSpc>
                <a:spcPct val="100000"/>
              </a:lnSpc>
              <a:spcBef>
                <a:spcPts val="40"/>
              </a:spcBef>
              <a:buClr>
                <a:srgbClr val="6D6E71"/>
              </a:buClr>
              <a:buFont typeface="Arial"/>
              <a:buChar char="-"/>
              <a:tabLst>
                <a:tab pos="236854" algn="l"/>
              </a:tabLst>
            </a:pPr>
            <a:endParaRPr lang="sl-SI" sz="2850" spc="10" dirty="0">
              <a:solidFill>
                <a:srgbClr val="6D6E71"/>
              </a:solidFill>
              <a:latin typeface="Arial"/>
              <a:cs typeface="Arial"/>
            </a:endParaRPr>
          </a:p>
          <a:p>
            <a:pPr marL="236220" indent="-223520">
              <a:lnSpc>
                <a:spcPct val="100000"/>
              </a:lnSpc>
              <a:spcBef>
                <a:spcPts val="40"/>
              </a:spcBef>
              <a:buClr>
                <a:srgbClr val="6D6E71"/>
              </a:buClr>
              <a:buFont typeface="Arial"/>
              <a:buChar char="-"/>
              <a:tabLst>
                <a:tab pos="236854" algn="l"/>
              </a:tabLst>
            </a:pPr>
            <a:endParaRPr sz="2850" dirty="0">
              <a:latin typeface="Arial"/>
              <a:cs typeface="Arial"/>
            </a:endParaRPr>
          </a:p>
        </p:txBody>
      </p:sp>
      <p:sp>
        <p:nvSpPr>
          <p:cNvPr id="4" name="object 4"/>
          <p:cNvSpPr txBox="1"/>
          <p:nvPr/>
        </p:nvSpPr>
        <p:spPr>
          <a:xfrm>
            <a:off x="1034388" y="2909466"/>
            <a:ext cx="8027670" cy="860044"/>
          </a:xfrm>
          <a:prstGeom prst="rect">
            <a:avLst/>
          </a:prstGeom>
        </p:spPr>
        <p:txBody>
          <a:bodyPr vert="horz" wrap="square" lIns="0" tIns="0" rIns="0" bIns="0" rtlCol="0">
            <a:spAutoFit/>
          </a:bodyPr>
          <a:lstStyle/>
          <a:p>
            <a:pPr marL="12700" marR="5080">
              <a:lnSpc>
                <a:spcPct val="100600"/>
              </a:lnSpc>
            </a:pPr>
            <a:r>
              <a:rPr lang="sl-SI" sz="5900" b="1" dirty="0" smtClean="0">
                <a:solidFill>
                  <a:srgbClr val="7FC242"/>
                </a:solidFill>
                <a:latin typeface="Arial"/>
                <a:cs typeface="Arial"/>
              </a:rPr>
              <a:t>Pametna omrežja</a:t>
            </a:r>
            <a:endParaRPr sz="5900" dirty="0">
              <a:latin typeface="Arial"/>
              <a:cs typeface="Arial"/>
            </a:endParaRPr>
          </a:p>
        </p:txBody>
      </p:sp>
      <p:sp>
        <p:nvSpPr>
          <p:cNvPr id="5" name="object 5"/>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7488242" y="10747588"/>
            <a:ext cx="1568768" cy="770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034388" y="1677104"/>
            <a:ext cx="3876675" cy="377026"/>
          </a:xfrm>
          <a:prstGeom prst="rect">
            <a:avLst/>
          </a:prstGeom>
        </p:spPr>
        <p:txBody>
          <a:bodyPr vert="horz" wrap="square" lIns="0" tIns="0" rIns="0" bIns="0" rtlCol="0">
            <a:spAutoFit/>
          </a:bodyPr>
          <a:lstStyle/>
          <a:p>
            <a:pPr marL="12700">
              <a:lnSpc>
                <a:spcPct val="100000"/>
              </a:lnSpc>
            </a:pPr>
            <a:r>
              <a:rPr lang="pl-PL" sz="2450" b="1" spc="-190" dirty="0">
                <a:solidFill>
                  <a:srgbClr val="1D98D5"/>
                </a:solidFill>
                <a:latin typeface="Arial Narrow"/>
                <a:cs typeface="Arial Narrow"/>
              </a:rPr>
              <a:t>Delovna  skupina za tehnične zadeve</a:t>
            </a:r>
            <a:endParaRPr lang="pl-PL" sz="2450" dirty="0">
              <a:latin typeface="Arial Narrow"/>
              <a:cs typeface="Arial Narrow"/>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63990" y="3540125"/>
            <a:ext cx="6208059" cy="703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847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2978</TotalTime>
  <Words>2878</Words>
  <Application>Microsoft Office PowerPoint</Application>
  <PresentationFormat>Po meri</PresentationFormat>
  <Paragraphs>199</Paragraphs>
  <Slides>19</Slides>
  <Notes>19</Notes>
  <HiddenSlides>0</HiddenSlides>
  <MMClips>0</MMClips>
  <ScaleCrop>false</ScaleCrop>
  <HeadingPairs>
    <vt:vector size="4" baseType="variant">
      <vt:variant>
        <vt:lpstr>Tema</vt:lpstr>
      </vt:variant>
      <vt:variant>
        <vt:i4>1</vt:i4>
      </vt:variant>
      <vt:variant>
        <vt:lpstr>Naslovi diapozitivov</vt:lpstr>
      </vt:variant>
      <vt:variant>
        <vt:i4>19</vt:i4>
      </vt:variant>
    </vt:vector>
  </HeadingPairs>
  <TitlesOfParts>
    <vt:vector size="20" baseType="lpstr">
      <vt:lpstr>Office Theme</vt:lpstr>
      <vt:lpstr>PowerPointova predstavitev</vt:lpstr>
      <vt:lpstr>PowerPointova predstavitev</vt:lpstr>
      <vt:lpstr>Pametna omrežja – včeraj, danes, jutri</vt:lpstr>
      <vt:lpstr>Zgodovina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Matjaž Osvald</dc:creator>
  <cp:lastModifiedBy>Matjaž Osvald</cp:lastModifiedBy>
  <cp:revision>26</cp:revision>
  <dcterms:created xsi:type="dcterms:W3CDTF">2016-03-15T13:36:37Z</dcterms:created>
  <dcterms:modified xsi:type="dcterms:W3CDTF">2016-03-29T10:38:35Z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2016-03-15T00:00:00Z</vt:filetime>
  </property>
  <property fmtid="{D5CDD505-2E9C-101B-9397-08002B2CF9AE}" pid="3" name="LastSaved">
    <vt:filetime>2016-03-15T00:00:00Z</vt:filetime>
  </property>
</Properties>
</file>